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316" r:id="rId3"/>
    <p:sldId id="258" r:id="rId4"/>
    <p:sldId id="307" r:id="rId5"/>
    <p:sldId id="260" r:id="rId6"/>
    <p:sldId id="264" r:id="rId7"/>
    <p:sldId id="265" r:id="rId8"/>
    <p:sldId id="278" r:id="rId9"/>
    <p:sldId id="288" r:id="rId10"/>
    <p:sldId id="289" r:id="rId11"/>
    <p:sldId id="293" r:id="rId12"/>
    <p:sldId id="308" r:id="rId13"/>
    <p:sldId id="295" r:id="rId14"/>
    <p:sldId id="294" r:id="rId15"/>
    <p:sldId id="298" r:id="rId16"/>
    <p:sldId id="300" r:id="rId17"/>
    <p:sldId id="302" r:id="rId18"/>
    <p:sldId id="305" r:id="rId19"/>
    <p:sldId id="306" r:id="rId20"/>
    <p:sldId id="313" r:id="rId21"/>
    <p:sldId id="310"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kbsbj\Lokala%20inst&#228;llningar\Temporary%20Internet%20Files\Content.Outlook\PDUL6Z1W\Diagr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11485148514851488"/>
          <c:y val="4.5283009897883503E-2"/>
          <c:w val="0.8053679738052536"/>
          <c:h val="0.66527892531492594"/>
        </c:manualLayout>
      </c:layout>
      <c:barChart>
        <c:barDir val="bar"/>
        <c:grouping val="stacked"/>
        <c:ser>
          <c:idx val="0"/>
          <c:order val="0"/>
          <c:tx>
            <c:strRef>
              <c:f>Blad1!$C$1</c:f>
              <c:strCache>
                <c:ptCount val="1"/>
                <c:pt idx="0">
                  <c:v>Totally against</c:v>
                </c:pt>
              </c:strCache>
            </c:strRef>
          </c:tx>
          <c:spPr>
            <a:solidFill>
              <a:srgbClr val="C00000"/>
            </a:solidFill>
          </c:spPr>
          <c:val>
            <c:numRef>
              <c:f>Blad1!$C$2:$C$12</c:f>
              <c:numCache>
                <c:formatCode>General</c:formatCode>
                <c:ptCount val="11"/>
                <c:pt idx="0">
                  <c:v>-16</c:v>
                </c:pt>
                <c:pt idx="1">
                  <c:v>-9</c:v>
                </c:pt>
                <c:pt idx="2">
                  <c:v>-8</c:v>
                </c:pt>
                <c:pt idx="3">
                  <c:v>-8</c:v>
                </c:pt>
                <c:pt idx="4">
                  <c:v>-7</c:v>
                </c:pt>
                <c:pt idx="5">
                  <c:v>-6</c:v>
                </c:pt>
                <c:pt idx="6">
                  <c:v>-7</c:v>
                </c:pt>
                <c:pt idx="7">
                  <c:v>-3</c:v>
                </c:pt>
                <c:pt idx="8">
                  <c:v>-5</c:v>
                </c:pt>
                <c:pt idx="9">
                  <c:v>-5</c:v>
                </c:pt>
                <c:pt idx="10">
                  <c:v>-6</c:v>
                </c:pt>
              </c:numCache>
            </c:numRef>
          </c:val>
        </c:ser>
        <c:ser>
          <c:idx val="1"/>
          <c:order val="1"/>
          <c:tx>
            <c:strRef>
              <c:f>Blad1!$B$1</c:f>
              <c:strCache>
                <c:ptCount val="1"/>
                <c:pt idx="0">
                  <c:v>Against</c:v>
                </c:pt>
              </c:strCache>
            </c:strRef>
          </c:tx>
          <c:spPr>
            <a:solidFill>
              <a:srgbClr val="FFC000"/>
            </a:solidFill>
          </c:spPr>
          <c:val>
            <c:numRef>
              <c:f>Blad1!$B$2:$B$12</c:f>
              <c:numCache>
                <c:formatCode>General</c:formatCode>
                <c:ptCount val="11"/>
                <c:pt idx="0">
                  <c:v>-11</c:v>
                </c:pt>
                <c:pt idx="1">
                  <c:v>-12</c:v>
                </c:pt>
                <c:pt idx="2">
                  <c:v>-12</c:v>
                </c:pt>
                <c:pt idx="3">
                  <c:v>-11</c:v>
                </c:pt>
                <c:pt idx="4">
                  <c:v>-11</c:v>
                </c:pt>
                <c:pt idx="5">
                  <c:v>-10</c:v>
                </c:pt>
                <c:pt idx="6">
                  <c:v>-8</c:v>
                </c:pt>
                <c:pt idx="7">
                  <c:v>-7</c:v>
                </c:pt>
                <c:pt idx="8">
                  <c:v>-9</c:v>
                </c:pt>
                <c:pt idx="9">
                  <c:v>-7</c:v>
                </c:pt>
                <c:pt idx="10">
                  <c:v>-8</c:v>
                </c:pt>
              </c:numCache>
            </c:numRef>
          </c:val>
        </c:ser>
        <c:ser>
          <c:idx val="2"/>
          <c:order val="2"/>
          <c:tx>
            <c:strRef>
              <c:f>Blad1!$D$1</c:f>
              <c:strCache>
                <c:ptCount val="1"/>
                <c:pt idx="0">
                  <c:v>For</c:v>
                </c:pt>
              </c:strCache>
            </c:strRef>
          </c:tx>
          <c:spPr>
            <a:solidFill>
              <a:srgbClr val="0070C0"/>
            </a:solidFill>
          </c:spPr>
          <c:val>
            <c:numRef>
              <c:f>Blad1!$D$2:$D$12</c:f>
              <c:numCache>
                <c:formatCode>General</c:formatCode>
                <c:ptCount val="11"/>
                <c:pt idx="0">
                  <c:v>44</c:v>
                </c:pt>
                <c:pt idx="1">
                  <c:v>45</c:v>
                </c:pt>
                <c:pt idx="2">
                  <c:v>43</c:v>
                </c:pt>
                <c:pt idx="3">
                  <c:v>41</c:v>
                </c:pt>
                <c:pt idx="4">
                  <c:v>45</c:v>
                </c:pt>
                <c:pt idx="5">
                  <c:v>43</c:v>
                </c:pt>
                <c:pt idx="6">
                  <c:v>41</c:v>
                </c:pt>
                <c:pt idx="7">
                  <c:v>51</c:v>
                </c:pt>
                <c:pt idx="8">
                  <c:v>46</c:v>
                </c:pt>
                <c:pt idx="9">
                  <c:v>51</c:v>
                </c:pt>
                <c:pt idx="10">
                  <c:v>43</c:v>
                </c:pt>
              </c:numCache>
            </c:numRef>
          </c:val>
        </c:ser>
        <c:ser>
          <c:idx val="3"/>
          <c:order val="3"/>
          <c:tx>
            <c:strRef>
              <c:f>Blad1!$E$1</c:f>
              <c:strCache>
                <c:ptCount val="1"/>
                <c:pt idx="0">
                  <c:v>Totally for</c:v>
                </c:pt>
              </c:strCache>
            </c:strRef>
          </c:tx>
          <c:spPr>
            <a:solidFill>
              <a:schemeClr val="accent4"/>
            </a:solidFill>
          </c:spPr>
          <c:val>
            <c:numRef>
              <c:f>Blad1!$E$2:$E$12</c:f>
              <c:numCache>
                <c:formatCode>General</c:formatCode>
                <c:ptCount val="11"/>
                <c:pt idx="0">
                  <c:v>20</c:v>
                </c:pt>
                <c:pt idx="1">
                  <c:v>26</c:v>
                </c:pt>
                <c:pt idx="2">
                  <c:v>28</c:v>
                </c:pt>
                <c:pt idx="3">
                  <c:v>31</c:v>
                </c:pt>
                <c:pt idx="4">
                  <c:v>31</c:v>
                </c:pt>
                <c:pt idx="5">
                  <c:v>34</c:v>
                </c:pt>
                <c:pt idx="6">
                  <c:v>38</c:v>
                </c:pt>
                <c:pt idx="7">
                  <c:v>30</c:v>
                </c:pt>
                <c:pt idx="8">
                  <c:v>34</c:v>
                </c:pt>
                <c:pt idx="9">
                  <c:v>31</c:v>
                </c:pt>
                <c:pt idx="10">
                  <c:v>33</c:v>
                </c:pt>
              </c:numCache>
            </c:numRef>
          </c:val>
        </c:ser>
        <c:dLbls/>
        <c:overlap val="100"/>
        <c:axId val="79048704"/>
        <c:axId val="79050240"/>
      </c:barChart>
      <c:catAx>
        <c:axId val="79048704"/>
        <c:scaling>
          <c:orientation val="minMax"/>
        </c:scaling>
        <c:delete val="1"/>
        <c:axPos val="l"/>
        <c:tickLblPos val="none"/>
        <c:crossAx val="79050240"/>
        <c:crosses val="autoZero"/>
        <c:auto val="1"/>
        <c:lblAlgn val="ctr"/>
        <c:lblOffset val="100"/>
      </c:catAx>
      <c:valAx>
        <c:axId val="79050240"/>
        <c:scaling>
          <c:orientation val="minMax"/>
        </c:scaling>
        <c:axPos val="b"/>
        <c:majorGridlines/>
        <c:numFmt formatCode="General" sourceLinked="1"/>
        <c:tickLblPos val="nextTo"/>
        <c:crossAx val="79048704"/>
        <c:crosses val="autoZero"/>
        <c:crossBetween val="between"/>
      </c:valAx>
    </c:plotArea>
    <c:legend>
      <c:legendPos val="r"/>
      <c:layout>
        <c:manualLayout>
          <c:xMode val="edge"/>
          <c:yMode val="edge"/>
          <c:x val="0.32220381486967642"/>
          <c:y val="0.79140656833425971"/>
          <c:w val="0.46657506301811286"/>
          <c:h val="7.1274585990276654E-2"/>
        </c:manualLayout>
      </c:layout>
      <c:txPr>
        <a:bodyPr/>
        <a:lstStyle/>
        <a:p>
          <a:pPr>
            <a:defRPr sz="1400">
              <a:latin typeface="+mj-lt"/>
            </a:defRPr>
          </a:pPr>
          <a:endParaRPr lang="sv-SE"/>
        </a:p>
      </c:txP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0.06498</cdr:x>
      <cdr:y>0.04245</cdr:y>
    </cdr:from>
    <cdr:to>
      <cdr:x>0.14852</cdr:x>
      <cdr:y>0.09906</cdr:y>
    </cdr:to>
    <cdr:sp macro="" textlink="">
      <cdr:nvSpPr>
        <cdr:cNvPr id="2" name="textruta 1"/>
        <cdr:cNvSpPr txBox="1"/>
      </cdr:nvSpPr>
      <cdr:spPr>
        <a:xfrm xmlns:a="http://schemas.openxmlformats.org/drawingml/2006/main">
          <a:off x="500066" y="214314"/>
          <a:ext cx="642941" cy="285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dirty="0" smtClean="0">
              <a:latin typeface="+mj-lt"/>
            </a:rPr>
            <a:t>2013</a:t>
          </a:r>
        </a:p>
      </cdr:txBody>
    </cdr:sp>
  </cdr:relSizeAnchor>
  <cdr:relSizeAnchor xmlns:cdr="http://schemas.openxmlformats.org/drawingml/2006/chartDrawing">
    <cdr:from>
      <cdr:x>0.06498</cdr:x>
      <cdr:y>0.16981</cdr:y>
    </cdr:from>
    <cdr:to>
      <cdr:x>0.14852</cdr:x>
      <cdr:y>0.22641</cdr:y>
    </cdr:to>
    <cdr:sp macro="" textlink="">
      <cdr:nvSpPr>
        <cdr:cNvPr id="4" name="textruta 1"/>
        <cdr:cNvSpPr txBox="1"/>
      </cdr:nvSpPr>
      <cdr:spPr>
        <a:xfrm xmlns:a="http://schemas.openxmlformats.org/drawingml/2006/main">
          <a:off x="500066" y="857256"/>
          <a:ext cx="642941" cy="2857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sv-SE" sz="1400" b="1" dirty="0" smtClean="0">
              <a:latin typeface="+mj-lt"/>
            </a:rPr>
            <a:t>2011</a:t>
          </a:r>
        </a:p>
      </cdr:txBody>
    </cdr:sp>
  </cdr:relSizeAnchor>
  <cdr:relSizeAnchor xmlns:cdr="http://schemas.openxmlformats.org/drawingml/2006/chartDrawing">
    <cdr:from>
      <cdr:x>0.06498</cdr:x>
      <cdr:y>0.28302</cdr:y>
    </cdr:from>
    <cdr:to>
      <cdr:x>0.14852</cdr:x>
      <cdr:y>0.33963</cdr:y>
    </cdr:to>
    <cdr:sp macro="" textlink="">
      <cdr:nvSpPr>
        <cdr:cNvPr id="6" name="textruta 1"/>
        <cdr:cNvSpPr txBox="1"/>
      </cdr:nvSpPr>
      <cdr:spPr>
        <a:xfrm xmlns:a="http://schemas.openxmlformats.org/drawingml/2006/main">
          <a:off x="500066" y="1428760"/>
          <a:ext cx="642941" cy="2857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sv-SE" sz="1400" b="1" dirty="0" smtClean="0">
              <a:latin typeface="+mj-lt"/>
            </a:rPr>
            <a:t>2009</a:t>
          </a:r>
        </a:p>
      </cdr:txBody>
    </cdr:sp>
  </cdr:relSizeAnchor>
  <cdr:relSizeAnchor xmlns:cdr="http://schemas.openxmlformats.org/drawingml/2006/chartDrawing">
    <cdr:from>
      <cdr:x>0.06498</cdr:x>
      <cdr:y>0.41038</cdr:y>
    </cdr:from>
    <cdr:to>
      <cdr:x>0.14852</cdr:x>
      <cdr:y>0.46698</cdr:y>
    </cdr:to>
    <cdr:sp macro="" textlink="">
      <cdr:nvSpPr>
        <cdr:cNvPr id="7" name="textruta 1"/>
        <cdr:cNvSpPr txBox="1"/>
      </cdr:nvSpPr>
      <cdr:spPr>
        <a:xfrm xmlns:a="http://schemas.openxmlformats.org/drawingml/2006/main">
          <a:off x="500066" y="2071702"/>
          <a:ext cx="642940" cy="285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sv-SE" sz="1400" b="1" dirty="0" smtClean="0">
              <a:latin typeface="+mj-lt"/>
            </a:rPr>
            <a:t>2007</a:t>
          </a:r>
        </a:p>
      </cdr:txBody>
    </cdr:sp>
  </cdr:relSizeAnchor>
  <cdr:relSizeAnchor xmlns:cdr="http://schemas.openxmlformats.org/drawingml/2006/chartDrawing">
    <cdr:from>
      <cdr:x>0.06498</cdr:x>
      <cdr:y>0.53774</cdr:y>
    </cdr:from>
    <cdr:to>
      <cdr:x>0.14852</cdr:x>
      <cdr:y>0.59434</cdr:y>
    </cdr:to>
    <cdr:sp macro="" textlink="">
      <cdr:nvSpPr>
        <cdr:cNvPr id="8" name="textruta 1"/>
        <cdr:cNvSpPr txBox="1"/>
      </cdr:nvSpPr>
      <cdr:spPr>
        <a:xfrm xmlns:a="http://schemas.openxmlformats.org/drawingml/2006/main">
          <a:off x="500066" y="2714644"/>
          <a:ext cx="642941" cy="285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sv-SE" sz="1400" b="1" dirty="0" smtClean="0">
              <a:latin typeface="+mj-lt"/>
            </a:rPr>
            <a:t>2005</a:t>
          </a:r>
        </a:p>
      </cdr:txBody>
    </cdr:sp>
  </cdr:relSizeAnchor>
  <cdr:relSizeAnchor xmlns:cdr="http://schemas.openxmlformats.org/drawingml/2006/chartDrawing">
    <cdr:from>
      <cdr:x>0.06498</cdr:x>
      <cdr:y>0.65095</cdr:y>
    </cdr:from>
    <cdr:to>
      <cdr:x>0.14852</cdr:x>
      <cdr:y>0.70755</cdr:y>
    </cdr:to>
    <cdr:sp macro="" textlink="">
      <cdr:nvSpPr>
        <cdr:cNvPr id="9" name="textruta 1"/>
        <cdr:cNvSpPr txBox="1"/>
      </cdr:nvSpPr>
      <cdr:spPr>
        <a:xfrm xmlns:a="http://schemas.openxmlformats.org/drawingml/2006/main">
          <a:off x="500066" y="3286148"/>
          <a:ext cx="642941" cy="285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sv-SE" sz="1400" b="1" dirty="0" smtClean="0">
              <a:latin typeface="+mj-lt"/>
            </a:rPr>
            <a:t>2003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D1F6F-1072-4D48-9419-DEF53A830120}" type="datetimeFigureOut">
              <a:rPr lang="sv-SE" smtClean="0"/>
              <a:pPr/>
              <a:t>2014-10-23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21351-CC11-42F4-8011-EFC8D65D9143}" type="slidenum">
              <a:rPr lang="sv-SE" smtClean="0"/>
              <a:pPr/>
              <a:t>‹#›</a:t>
            </a:fld>
            <a:endParaRPr lang="sv-SE"/>
          </a:p>
        </p:txBody>
      </p:sp>
    </p:spTree>
    <p:extLst>
      <p:ext uri="{BB962C8B-B14F-4D97-AF65-F5344CB8AC3E}">
        <p14:creationId xmlns:p14="http://schemas.microsoft.com/office/powerpoint/2010/main" xmlns="" val="1303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682626" y="4343400"/>
            <a:ext cx="5580063" cy="4116388"/>
          </a:xfrm>
          <a:noFill/>
        </p:spPr>
        <p:txBody>
          <a:bodyPr/>
          <a:lstStyle/>
          <a:p>
            <a:pPr eaLnBrk="1" hangingPunct="1">
              <a:spcBef>
                <a:spcPct val="0"/>
              </a:spcBef>
            </a:pPr>
            <a:endParaRPr lang="sv-S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p:spPr>
        <p:txBody>
          <a:bodyPr/>
          <a:lstStyle/>
          <a:p>
            <a:r>
              <a:rPr lang="en-GB" smtClean="0"/>
              <a:t>AmPart2FinalAug26</a:t>
            </a:r>
          </a:p>
        </p:txBody>
      </p:sp>
      <p:sp>
        <p:nvSpPr>
          <p:cNvPr id="28675" name="Rectangle 7"/>
          <p:cNvSpPr>
            <a:spLocks noGrp="1" noChangeArrowheads="1"/>
          </p:cNvSpPr>
          <p:nvPr>
            <p:ph type="sldNum" sz="quarter" idx="5"/>
          </p:nvPr>
        </p:nvSpPr>
        <p:spPr>
          <a:noFill/>
        </p:spPr>
        <p:txBody>
          <a:bodyPr/>
          <a:lstStyle/>
          <a:p>
            <a:fld id="{A79DCA37-1087-4927-B5BD-7B1ECA3BC33D}" type="slidenum">
              <a:rPr lang="en-GB" smtClean="0"/>
              <a:pPr/>
              <a:t>4</a:t>
            </a:fld>
            <a:endParaRPr lang="en-GB" smtClean="0"/>
          </a:p>
        </p:txBody>
      </p:sp>
      <p:sp>
        <p:nvSpPr>
          <p:cNvPr id="28676" name="Rectangle 1026"/>
          <p:cNvSpPr>
            <a:spLocks noGrp="1" noRot="1" noChangeAspect="1" noChangeArrowheads="1" noTextEdit="1"/>
          </p:cNvSpPr>
          <p:nvPr>
            <p:ph type="sldImg"/>
          </p:nvPr>
        </p:nvSpPr>
        <p:spPr>
          <a:xfrm>
            <a:off x="1146175" y="688975"/>
            <a:ext cx="4568825" cy="3425825"/>
          </a:xfrm>
          <a:ln/>
        </p:spPr>
      </p:sp>
      <p:sp>
        <p:nvSpPr>
          <p:cNvPr id="28677" name="Rectangle 1027"/>
          <p:cNvSpPr>
            <a:spLocks noGrp="1" noChangeArrowheads="1"/>
          </p:cNvSpPr>
          <p:nvPr>
            <p:ph type="body" idx="1"/>
          </p:nvPr>
        </p:nvSpPr>
        <p:spPr>
          <a:xfrm>
            <a:off x="914942" y="4342149"/>
            <a:ext cx="5028120" cy="4113768"/>
          </a:xfrm>
          <a:noFill/>
          <a:ln/>
        </p:spPr>
        <p:txBody>
          <a:bodyPr lIns="93047" tIns="46524" rIns="93047" bIns="46524"/>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46175" y="684213"/>
            <a:ext cx="4572000" cy="3429000"/>
          </a:xfr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681039" y="4341814"/>
            <a:ext cx="5541962" cy="4117975"/>
          </a:xfrm>
          <a:solidFill>
            <a:srgbClr val="FFFFFF"/>
          </a:solidFill>
          <a:ln>
            <a:solidFill>
              <a:srgbClr val="000000"/>
            </a:solidFill>
            <a:miter lim="800000"/>
            <a:headEnd/>
            <a:tailEnd/>
          </a:ln>
        </p:spPr>
        <p:txBody>
          <a:bodyPr lIns="91748" tIns="45874" rIns="91748" bIns="45874"/>
          <a:lstStyle/>
          <a:p>
            <a:pPr eaLnBrk="1" hangingPunct="1">
              <a:spcBef>
                <a:spcPct val="0"/>
              </a:spcBef>
            </a:pPr>
            <a:endParaRPr lang="sv-S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4588" y="682625"/>
            <a:ext cx="4573587" cy="3430588"/>
          </a:xfrm>
          <a:solidFill>
            <a:srgbClr val="FFFFFF"/>
          </a:solidFill>
          <a:ln/>
        </p:spPr>
      </p:sp>
      <p:sp>
        <p:nvSpPr>
          <p:cNvPr id="48131" name="Rectangle 3"/>
          <p:cNvSpPr>
            <a:spLocks noGrp="1" noChangeArrowheads="1"/>
          </p:cNvSpPr>
          <p:nvPr>
            <p:ph type="body" idx="1"/>
          </p:nvPr>
        </p:nvSpPr>
        <p:spPr>
          <a:xfrm>
            <a:off x="683878" y="4341682"/>
            <a:ext cx="5539893" cy="4119406"/>
          </a:xfrm>
          <a:solidFill>
            <a:srgbClr val="FFFFFF"/>
          </a:solidFill>
          <a:ln>
            <a:solidFill>
              <a:srgbClr val="000000"/>
            </a:solidFill>
          </a:ln>
        </p:spPr>
        <p:txBody>
          <a:bodyPr lIns="91972" tIns="45986" rIns="91972" bIns="45986"/>
          <a:lstStyle/>
          <a:p>
            <a:r>
              <a:rPr lang="sv-SE" sz="1000" b="1" smtClean="0"/>
              <a:t>Vägen till ett slutförvar</a:t>
            </a:r>
            <a:r>
              <a:rPr lang="en-US" sz="1000" smtClean="0"/>
              <a:t> </a:t>
            </a:r>
            <a:endParaRPr lang="sv-SE" sz="1000" smtClean="0"/>
          </a:p>
          <a:p>
            <a:r>
              <a:rPr lang="sv-SE" sz="1000" smtClean="0"/>
              <a:t>För snart 20 år sedan inleddes lokaliseringsprocessen. Denna baserades på SKB:s uppfattning att för en lyckad lokalisering krävs att säkerheten på den plats som slutligen väljs är uppfylld samt att den aktuella kommunen är positivt inställd till slutförvaret. Förstudier genomfördes i åtta ”frivilliga” kommuner. Parallellt genomfördes översiktsstudier för att se om SKB:s slutsats att - bra berg finns på många platser i landet och att vi därför kan gå på frivillighetslinjen - stämmer. Översiktsstudierna bekräftade SKB:s slutsats </a:t>
            </a:r>
          </a:p>
          <a:p>
            <a:r>
              <a:rPr lang="sv-SE" sz="1000" b="1" smtClean="0"/>
              <a:t>Översiktsstudier: </a:t>
            </a:r>
            <a:r>
              <a:rPr lang="sv-SE" sz="1000" smtClean="0"/>
              <a:t>SKB har genomfört studier av bergrunden i stort sett i hela Sverige utom fjällkedjan, Skåne, Öland och Gotland, där bergrunden inte är lämplig för ett slutförvar. Borrhålsunderökningar har gjorts på många platser</a:t>
            </a:r>
          </a:p>
          <a:p>
            <a:r>
              <a:rPr lang="sv-SE" sz="1000" b="1" smtClean="0"/>
              <a:t>Förstudier: </a:t>
            </a:r>
            <a:r>
              <a:rPr lang="sv-SE" sz="1000" smtClean="0"/>
              <a:t>Förstudier har gjorts i åtta kommuner – Hultsfred, Malå, Nyköping, Oskarshamn, Storuman, Tierp, Älvkarleby och Östhammar. Dessa kommuner specialgranskades utifrån tillgängligt underlag om exempelvis bergrund, grundvattnets rörelser och hur samhället kan komma att påverkas av ett slutförvar. </a:t>
            </a:r>
          </a:p>
          <a:p>
            <a:r>
              <a:rPr lang="sv-SE" sz="1000" b="1" smtClean="0"/>
              <a:t>Platsundersökningar: </a:t>
            </a:r>
            <a:r>
              <a:rPr lang="sv-SE" sz="1000" smtClean="0"/>
              <a:t>Därefter har SKB genomfört två platsundersökningar: i Forsmark (Östhammars kommun) och i Laxemar (Oskarshamns kommun). SKB har undersökt bergets egenskaper, bland annat genom mätningar från markytan och i 1 000 meter djupa borrhål. Dessutom har SKB inventerat natur- och kulturvärden i områdena, och utrett hur ett slutförvar kan påverka samhället. </a:t>
            </a:r>
          </a:p>
          <a:p>
            <a:r>
              <a:rPr lang="sv-SE" sz="1000" b="1" smtClean="0"/>
              <a:t>Beslut om plats: </a:t>
            </a:r>
            <a:r>
              <a:rPr lang="sv-SE" sz="1000" smtClean="0"/>
              <a:t>Efter att SKB har analyserat resultaten från platsundersökningarna, har SKB valt en av platserna för slutförvaret. Därefter ansöker SKB om tillstånd att bygga förvaret. En förutsättning för att få bygga förvaret är att kommunen i fråga har ställt sig positiv till att ta emot kärnbränslet. </a:t>
            </a:r>
          </a:p>
          <a:p>
            <a:r>
              <a:rPr lang="sv-SE" sz="1000" smtClean="0"/>
              <a:t>Efter beslut kommer anläggningen med system och maskiner att byggas och därefter testas fullt ut, men utan använt kärnbränsle. </a:t>
            </a:r>
          </a:p>
          <a:p>
            <a:r>
              <a:rPr lang="sv-SE" sz="1000" smtClean="0"/>
              <a:t>Efter ytterligare tillstånd kommer anläggningen att successivt byggas ut för att kunna ta emot använt kärnbränsle.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smtClean="0">
                <a:ea typeface="ヒラギノ角ゴ Pro W3"/>
                <a:cs typeface="ヒラギノ角ゴ Pro W3"/>
              </a:rPr>
              <a:t>Både lokalisering- och teknik</a:t>
            </a:r>
          </a:p>
          <a:p>
            <a:r>
              <a:rPr lang="sv-SE" altLang="sv-SE" smtClean="0">
                <a:ea typeface="ヒラギノ角ゴ Pro W3"/>
                <a:cs typeface="ヒラギノ角ゴ Pro W3"/>
              </a:rPr>
              <a:t>Platsvalet genomfördes i juni 2009</a:t>
            </a:r>
          </a:p>
          <a:p>
            <a:r>
              <a:rPr lang="sv-SE" altLang="sv-SE" smtClean="0">
                <a:ea typeface="ヒラギノ角ゴ Pro W3"/>
                <a:cs typeface="ヒラギノ角ゴ Pro W3"/>
              </a:rPr>
              <a:t>Två miljarder år gammalt urberg</a:t>
            </a:r>
          </a:p>
          <a:p>
            <a:r>
              <a:rPr lang="sv-SE" altLang="sv-SE" smtClean="0">
                <a:ea typeface="ヒラギノ角ゴ Pro W3"/>
                <a:cs typeface="ヒラギノ角ゴ Pro W3"/>
              </a:rPr>
              <a:t>Tektonisk lins</a:t>
            </a:r>
          </a:p>
          <a:p>
            <a:r>
              <a:rPr lang="sv-SE" altLang="sv-SE" smtClean="0">
                <a:ea typeface="ヒラギノ角ゴ Pro W3"/>
                <a:cs typeface="ヒラギノ角ゴ Pro W3"/>
              </a:rPr>
              <a:t>Få vattenförande sprickor</a:t>
            </a:r>
          </a:p>
          <a:p>
            <a:r>
              <a:rPr lang="sv-SE" altLang="sv-SE" smtClean="0">
                <a:ea typeface="ヒラギノ角ゴ Pro W3"/>
                <a:cs typeface="ヒラギノ角ゴ Pro W3"/>
              </a:rPr>
              <a:t>De sprickor som finns är mycket gamla</a:t>
            </a:r>
          </a:p>
          <a:p>
            <a:r>
              <a:rPr lang="sv-SE" altLang="sv-SE" smtClean="0">
                <a:ea typeface="ヒラギノ角ゴ Pro W3"/>
                <a:cs typeface="ヒラギノ角ゴ Pro W3"/>
              </a:rPr>
              <a:t>Stabilitet ger förutsägbarhet</a:t>
            </a:r>
          </a:p>
          <a:p>
            <a:r>
              <a:rPr lang="sv-SE" altLang="sv-SE" smtClean="0">
                <a:ea typeface="ヒラギノ角ゴ Pro W3"/>
                <a:cs typeface="ヒラギノ角ゴ Pro W3"/>
              </a:rPr>
              <a:t>Synnerligen väl lämpad plats för vår metod</a:t>
            </a:r>
          </a:p>
          <a:p>
            <a:endParaRPr lang="sv-SE" altLang="sv-SE" smtClean="0">
              <a:ea typeface="ヒラギノ角ゴ Pro W3"/>
              <a:cs typeface="ヒラギノ角ゴ Pro W3"/>
            </a:endParaRPr>
          </a:p>
        </p:txBody>
      </p:sp>
      <p:sp>
        <p:nvSpPr>
          <p:cNvPr id="16388"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88C99CCB-EBC5-4130-B13E-D2BD164820D4}" type="slidenum">
              <a:rPr lang="sv-SE" altLang="sv-SE" smtClean="0">
                <a:latin typeface="Calibri" pitchFamily="34" charset="0"/>
              </a:rPr>
              <a:pPr eaLnBrk="1" hangingPunct="1"/>
              <a:t>12</a:t>
            </a:fld>
            <a:endParaRPr lang="sv-SE" altLang="sv-SE"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Flyt i tillståndsprocessen avgör om SKB har</a:t>
            </a:r>
            <a:r>
              <a:rPr lang="sv-SE" baseline="0" dirty="0" smtClean="0"/>
              <a:t> en övergripande effektivitet i uppdraget</a:t>
            </a:r>
          </a:p>
          <a:p>
            <a:r>
              <a:rPr lang="sv-SE" baseline="0" dirty="0" smtClean="0"/>
              <a:t>Ett stopp i processen är kostsamt och kan få en mängd </a:t>
            </a:r>
            <a:r>
              <a:rPr lang="sv-SE" baseline="0" dirty="0" err="1" smtClean="0"/>
              <a:t>konsekvenser….börja</a:t>
            </a:r>
            <a:r>
              <a:rPr lang="sv-SE" baseline="0" dirty="0" smtClean="0"/>
              <a:t> om från början </a:t>
            </a:r>
            <a:r>
              <a:rPr lang="sv-SE" baseline="0" dirty="0" err="1" smtClean="0"/>
              <a:t>osv</a:t>
            </a:r>
            <a:endParaRPr lang="sv-SE" baseline="0" dirty="0" smtClean="0"/>
          </a:p>
          <a:p>
            <a:r>
              <a:rPr lang="sv-SE" baseline="0" dirty="0" smtClean="0"/>
              <a:t>Närliggande exempel där man inte lyckats med den politiska förankringen är Tyskland och USA</a:t>
            </a:r>
            <a:endParaRPr lang="sv-SE" dirty="0"/>
          </a:p>
        </p:txBody>
      </p:sp>
      <p:sp>
        <p:nvSpPr>
          <p:cNvPr id="4" name="Platshållare för bildnummer 3"/>
          <p:cNvSpPr>
            <a:spLocks noGrp="1"/>
          </p:cNvSpPr>
          <p:nvPr>
            <p:ph type="sldNum" sz="quarter" idx="10"/>
          </p:nvPr>
        </p:nvSpPr>
        <p:spPr/>
        <p:txBody>
          <a:bodyPr/>
          <a:lstStyle/>
          <a:p>
            <a:fld id="{BD6F2F61-4075-4E12-BAE9-29373E15B348}" type="slidenum">
              <a:rPr lang="sv-SE" smtClean="0">
                <a:solidFill>
                  <a:prstClr val="black"/>
                </a:solidFill>
              </a:rPr>
              <a:pPr/>
              <a:t>13</a:t>
            </a:fld>
            <a:endParaRPr lang="sv-S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pPr>
              <a:spcBef>
                <a:spcPct val="100000"/>
              </a:spcBef>
            </a:pPr>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362991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82019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356607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KB_Rubrikbild">
    <p:spTree>
      <p:nvGrpSpPr>
        <p:cNvPr id="1" name=""/>
        <p:cNvGrpSpPr/>
        <p:nvPr/>
      </p:nvGrpSpPr>
      <p:grpSpPr>
        <a:xfrm>
          <a:off x="0" y="0"/>
          <a:ext cx="0" cy="0"/>
          <a:chOff x="0" y="0"/>
          <a:chExt cx="0" cy="0"/>
        </a:xfrm>
      </p:grpSpPr>
      <p:sp>
        <p:nvSpPr>
          <p:cNvPr id="4" name="Rektangel 8"/>
          <p:cNvSpPr/>
          <p:nvPr/>
        </p:nvSpPr>
        <p:spPr>
          <a:xfrm>
            <a:off x="0" y="6643688"/>
            <a:ext cx="9144000" cy="2143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a typeface="ヒラギノ角ゴ Pro W3" charset="-128"/>
            </a:endParaRPr>
          </a:p>
        </p:txBody>
      </p:sp>
      <p:pic>
        <p:nvPicPr>
          <p:cNvPr id="5" name="Bildobjekt 12" descr="skb-logo.bmp"/>
          <p:cNvPicPr>
            <a:picLocks noChangeAspect="1"/>
          </p:cNvPicPr>
          <p:nvPr/>
        </p:nvPicPr>
        <p:blipFill>
          <a:blip r:embed="rId2" cstate="print"/>
          <a:srcRect/>
          <a:stretch>
            <a:fillRect/>
          </a:stretch>
        </p:blipFill>
        <p:spPr bwMode="auto">
          <a:xfrm>
            <a:off x="3473450" y="927100"/>
            <a:ext cx="2197100" cy="2357438"/>
          </a:xfrm>
          <a:prstGeom prst="rect">
            <a:avLst/>
          </a:prstGeom>
          <a:noFill/>
          <a:ln w="38100">
            <a:solidFill>
              <a:srgbClr val="F8F8F8"/>
            </a:solidFill>
            <a:miter lim="800000"/>
            <a:headEnd/>
            <a:tailEnd/>
          </a:ln>
        </p:spPr>
      </p:pic>
      <p:pic>
        <p:nvPicPr>
          <p:cNvPr id="6" name="Bildobjekt 13" descr="skb-logo.bmp"/>
          <p:cNvPicPr>
            <a:picLocks noChangeAspect="1"/>
          </p:cNvPicPr>
          <p:nvPr/>
        </p:nvPicPr>
        <p:blipFill>
          <a:blip r:embed="rId2" cstate="print"/>
          <a:srcRect/>
          <a:stretch>
            <a:fillRect/>
          </a:stretch>
        </p:blipFill>
        <p:spPr bwMode="auto">
          <a:xfrm>
            <a:off x="3473450" y="927100"/>
            <a:ext cx="2197100" cy="2357438"/>
          </a:xfrm>
          <a:prstGeom prst="rect">
            <a:avLst/>
          </a:prstGeom>
          <a:noFill/>
          <a:ln w="38100">
            <a:solidFill>
              <a:srgbClr val="F8F8F8"/>
            </a:solidFill>
            <a:miter lim="800000"/>
            <a:headEnd/>
            <a:tailEnd/>
          </a:ln>
        </p:spPr>
      </p:pic>
      <p:sp>
        <p:nvSpPr>
          <p:cNvPr id="2" name="Rubrik 1"/>
          <p:cNvSpPr>
            <a:spLocks noGrp="1"/>
          </p:cNvSpPr>
          <p:nvPr>
            <p:ph type="ctrTitle"/>
          </p:nvPr>
        </p:nvSpPr>
        <p:spPr>
          <a:xfrm>
            <a:off x="714348" y="4173553"/>
            <a:ext cx="7772400" cy="1112835"/>
          </a:xfrm>
        </p:spPr>
        <p:txBody>
          <a:bodyPr>
            <a:normAutofit/>
          </a:bodyPr>
          <a:lstStyle>
            <a:lvl1pPr algn="ctr">
              <a:defRPr sz="3200"/>
            </a:lvl1pPr>
          </a:lstStyle>
          <a:p>
            <a:r>
              <a:rPr lang="sv-SE" smtClean="0"/>
              <a:t>Click to edit Master title style</a:t>
            </a:r>
            <a:endParaRPr lang="sv-SE" dirty="0"/>
          </a:p>
        </p:txBody>
      </p:sp>
      <p:sp>
        <p:nvSpPr>
          <p:cNvPr id="7" name="Platshållare för innehåll 6"/>
          <p:cNvSpPr>
            <a:spLocks noGrp="1"/>
          </p:cNvSpPr>
          <p:nvPr>
            <p:ph sz="quarter" idx="10"/>
          </p:nvPr>
        </p:nvSpPr>
        <p:spPr>
          <a:xfrm>
            <a:off x="1393009" y="5357826"/>
            <a:ext cx="6357982" cy="714375"/>
          </a:xfrm>
        </p:spPr>
        <p:txBody>
          <a:bodyPr anchor="ctr">
            <a:noAutofit/>
          </a:bodyPr>
          <a:lstStyle>
            <a:lvl1pPr marL="0" algn="ctr">
              <a:spcBef>
                <a:spcPts val="0"/>
              </a:spcBef>
              <a:spcAft>
                <a:spcPts val="0"/>
              </a:spcAft>
              <a:buNone/>
              <a:defRPr sz="2000"/>
            </a:lvl1pPr>
          </a:lstStyle>
          <a:p>
            <a:pPr lvl="0"/>
            <a:r>
              <a:rPr lang="sv-SE" smtClean="0"/>
              <a:t>Click to edit Master text styles</a:t>
            </a:r>
          </a:p>
        </p:txBody>
      </p:sp>
    </p:spTree>
    <p:extLst>
      <p:ext uri="{BB962C8B-B14F-4D97-AF65-F5344CB8AC3E}">
        <p14:creationId xmlns:p14="http://schemas.microsoft.com/office/powerpoint/2010/main" xmlns="" val="59916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KB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4173553"/>
            <a:ext cx="7772400" cy="1112835"/>
          </a:xfrm>
        </p:spPr>
        <p:txBody>
          <a:bodyPr anchor="t">
            <a:normAutofit/>
          </a:bodyPr>
          <a:lstStyle>
            <a:lvl1pPr algn="ctr">
              <a:defRPr sz="3200"/>
            </a:lvl1pPr>
          </a:lstStyle>
          <a:p>
            <a:r>
              <a:rPr lang="sv-SE" dirty="0" smtClean="0"/>
              <a:t>Klicka här för att ändra format</a:t>
            </a:r>
            <a:endParaRPr lang="sv-SE" dirty="0"/>
          </a:p>
        </p:txBody>
      </p:sp>
      <p:sp>
        <p:nvSpPr>
          <p:cNvPr id="9" name="Rektangel 8"/>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5" name="Bildobjekt 4" descr="skb-logo.bmp"/>
          <p:cNvPicPr>
            <a:picLocks noChangeAspect="1"/>
          </p:cNvPicPr>
          <p:nvPr/>
        </p:nvPicPr>
        <p:blipFill>
          <a:blip r:embed="rId2" cstate="print"/>
          <a:stretch>
            <a:fillRect/>
          </a:stretch>
        </p:blipFill>
        <p:spPr>
          <a:xfrm>
            <a:off x="3474000" y="926430"/>
            <a:ext cx="2196000" cy="2358108"/>
          </a:xfrm>
          <a:prstGeom prst="rect">
            <a:avLst/>
          </a:prstGeom>
          <a:ln w="38100">
            <a:solidFill>
              <a:srgbClr val="F8F8F8"/>
            </a:solidFill>
          </a:ln>
        </p:spPr>
      </p:pic>
      <p:sp>
        <p:nvSpPr>
          <p:cNvPr id="7" name="Platshållare för innehåll 6"/>
          <p:cNvSpPr>
            <a:spLocks noGrp="1"/>
          </p:cNvSpPr>
          <p:nvPr>
            <p:ph sz="quarter" idx="10"/>
          </p:nvPr>
        </p:nvSpPr>
        <p:spPr>
          <a:xfrm>
            <a:off x="1393009" y="5357826"/>
            <a:ext cx="6357982" cy="714375"/>
          </a:xfrm>
        </p:spPr>
        <p:txBody>
          <a:bodyPr anchor="ctr" anchorCtr="0">
            <a:noAutofit/>
          </a:bodyPr>
          <a:lstStyle>
            <a:lvl1pPr marL="0" algn="ctr">
              <a:spcBef>
                <a:spcPts val="0"/>
              </a:spcBef>
              <a:spcAft>
                <a:spcPts val="0"/>
              </a:spcAft>
              <a:buNone/>
              <a:defRPr sz="2000"/>
            </a:lvl1pPr>
          </a:lstStyle>
          <a:p>
            <a:pPr lvl="0"/>
            <a:r>
              <a:rPr lang="sv-SE" dirty="0" smtClean="0"/>
              <a:t>Klicka här för att ändra format på bakgrundstexten</a:t>
            </a:r>
          </a:p>
        </p:txBody>
      </p:sp>
      <p:pic>
        <p:nvPicPr>
          <p:cNvPr id="6" name="Bildobjekt 5" descr="skb-logo.bmp"/>
          <p:cNvPicPr>
            <a:picLocks noChangeAspect="1"/>
          </p:cNvPicPr>
          <p:nvPr userDrawn="1"/>
        </p:nvPicPr>
        <p:blipFill>
          <a:blip r:embed="rId2" cstate="print"/>
          <a:stretch>
            <a:fillRect/>
          </a:stretch>
        </p:blipFill>
        <p:spPr>
          <a:xfrm>
            <a:off x="3474000" y="926430"/>
            <a:ext cx="2196000" cy="2358108"/>
          </a:xfrm>
          <a:prstGeom prst="rect">
            <a:avLst/>
          </a:prstGeom>
          <a:ln w="38100">
            <a:solidFill>
              <a:srgbClr val="F8F8F8"/>
            </a:solidFill>
          </a:ln>
        </p:spPr>
      </p:pic>
    </p:spTree>
    <p:extLst>
      <p:ext uri="{BB962C8B-B14F-4D97-AF65-F5344CB8AC3E}">
        <p14:creationId xmlns:p14="http://schemas.microsoft.com/office/powerpoint/2010/main" xmlns="" val="244922091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B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a:xfrm>
            <a:off x="7786710" y="6615293"/>
            <a:ext cx="900090" cy="276461"/>
          </a:xfrm>
        </p:spPr>
        <p:txBody>
          <a:bodyPr/>
          <a:lstStyle/>
          <a:p>
            <a:fld id="{3F9FD5E2-0489-4D01-95D4-29CF6DC30846}" type="slidenum">
              <a:rPr lang="sv-SE" smtClean="0"/>
              <a:pPr/>
              <a:t>‹#›</a:t>
            </a:fld>
            <a:endParaRPr lang="sv-SE"/>
          </a:p>
        </p:txBody>
      </p:sp>
      <p:sp>
        <p:nvSpPr>
          <p:cNvPr id="9" name="Platshållare för datum 8"/>
          <p:cNvSpPr>
            <a:spLocks noGrp="1"/>
          </p:cNvSpPr>
          <p:nvPr>
            <p:ph type="dt" sz="half" idx="14"/>
          </p:nvPr>
        </p:nvSpPr>
        <p:spPr/>
        <p:txBody>
          <a:bodyPr/>
          <a:lstStyle/>
          <a:p>
            <a:fld id="{B94C55A5-E7C9-4798-8E89-80362EAF3E14}" type="datetime1">
              <a:rPr lang="sv-SE" smtClean="0"/>
              <a:pPr/>
              <a:t>2014-10-23</a:t>
            </a:fld>
            <a:endParaRPr lang="sv-SE" dirty="0"/>
          </a:p>
        </p:txBody>
      </p:sp>
      <p:sp>
        <p:nvSpPr>
          <p:cNvPr id="10" name="Platshållare för sidfot 9"/>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xmlns="" val="253908743"/>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B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7544" y="1108091"/>
            <a:ext cx="3960440" cy="446404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88024" y="1108091"/>
            <a:ext cx="3927380" cy="4464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5E8DACAD-D386-42B5-B06A-DF18ED09E883}" type="datetime1">
              <a:rPr lang="sv-SE" smtClean="0"/>
              <a:pPr/>
              <a:t>2014-10-23</a:t>
            </a:fld>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
        <p:nvSpPr>
          <p:cNvPr id="9" name="Platshållare för sidfot 8"/>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xmlns="" val="327949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KB_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67544" y="1107360"/>
            <a:ext cx="394465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67544" y="1747122"/>
            <a:ext cx="3944658" cy="382427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788024" y="1108105"/>
            <a:ext cx="392738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788024" y="1747867"/>
            <a:ext cx="3927380" cy="382427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B94C55A5-E7C9-4798-8E89-80362EAF3E14}" type="datetime1">
              <a:rPr lang="sv-SE" smtClean="0"/>
              <a:pPr/>
              <a:t>2014-10-23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260601833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B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9B958F2-19EB-4662-8B5D-20DA365005CC}" type="datetime1">
              <a:rPr lang="sv-SE" smtClean="0"/>
              <a:pPr/>
              <a:t>2014-10-23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66078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B_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526CB9D-A8C3-41DF-A376-80E8E5560C7C}" type="datetime1">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1968435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KB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916177F-FFB9-4764-98C0-5E0AAFA56517}" type="datetime1">
              <a:rPr lang="sv-SE" smtClean="0"/>
              <a:pPr/>
              <a:t>2014-10-23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38561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1404435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KB_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1617D88-0A22-4D1D-A479-227F493CBD16}" type="datetime1">
              <a:rPr lang="sv-SE" smtClean="0"/>
              <a:pPr/>
              <a:t>2014-10-23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4033044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KB_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370D08-3B9C-4EEC-8DF2-F32809195107}" type="datetime1">
              <a:rPr lang="sv-SE" smtClean="0"/>
              <a:pPr/>
              <a:t>2014-10-23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F9FD5E2-0489-4D01-95D4-29CF6DC30846}" type="slidenum">
              <a:rPr lang="sv-SE" smtClean="0"/>
              <a:pPr/>
              <a:t>‹#›</a:t>
            </a:fld>
            <a:endParaRPr lang="sv-SE"/>
          </a:p>
        </p:txBody>
      </p:sp>
    </p:spTree>
    <p:extLst>
      <p:ext uri="{BB962C8B-B14F-4D97-AF65-F5344CB8AC3E}">
        <p14:creationId xmlns:p14="http://schemas.microsoft.com/office/powerpoint/2010/main" xmlns="" val="416915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7B07B68F-7263-4290-8631-6BD115E30BE0}" type="slidenum">
              <a:rPr lang="en-US"/>
              <a:pPr>
                <a:defRPr/>
              </a:pPr>
              <a:t>‹#›</a:t>
            </a:fld>
            <a:endParaRPr lang="en-US"/>
          </a:p>
        </p:txBody>
      </p:sp>
    </p:spTree>
    <p:extLst>
      <p:ext uri="{BB962C8B-B14F-4D97-AF65-F5344CB8AC3E}">
        <p14:creationId xmlns:p14="http://schemas.microsoft.com/office/powerpoint/2010/main" xmlns="" val="2729203711"/>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BA33F4B9-50D1-4644-989C-A5F6082EE073}" type="datetimeFigureOut">
              <a:rPr lang="sv-SE" smtClean="0"/>
              <a:pPr/>
              <a:t>2014-10-23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628B-9CCC-1B49-80DD-932C2C6678CD}" type="slidenum">
              <a:rPr lang="en-US" smtClean="0"/>
              <a:pPr/>
              <a:t>‹#›</a:t>
            </a:fld>
            <a:endParaRPr lang="en-US"/>
          </a:p>
        </p:txBody>
      </p:sp>
    </p:spTree>
    <p:extLst>
      <p:ext uri="{BB962C8B-B14F-4D97-AF65-F5344CB8AC3E}">
        <p14:creationId xmlns:p14="http://schemas.microsoft.com/office/powerpoint/2010/main" xmlns="" val="2423887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8876390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219220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177884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4829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368076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334137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5880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F63B400-EFB2-4574-8C04-5DC4059FC7DC}" type="datetimeFigureOut">
              <a:rPr lang="sv-SE" smtClean="0"/>
              <a:pPr/>
              <a:t>2014-10-23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205346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3B400-EFB2-4574-8C04-5DC4059FC7DC}" type="datetimeFigureOut">
              <a:rPr lang="sv-SE" smtClean="0"/>
              <a:pPr/>
              <a:t>2014-10-23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077FC-0AE5-4A44-B34A-B77874472553}" type="slidenum">
              <a:rPr lang="sv-SE" smtClean="0"/>
              <a:pPr/>
              <a:t>‹#›</a:t>
            </a:fld>
            <a:endParaRPr lang="sv-SE"/>
          </a:p>
        </p:txBody>
      </p:sp>
    </p:spTree>
    <p:extLst>
      <p:ext uri="{BB962C8B-B14F-4D97-AF65-F5344CB8AC3E}">
        <p14:creationId xmlns:p14="http://schemas.microsoft.com/office/powerpoint/2010/main" xmlns="" val="116463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71488" y="360377"/>
            <a:ext cx="8247062" cy="582594"/>
          </a:xfrm>
          <a:prstGeom prst="rect">
            <a:avLst/>
          </a:prstGeom>
        </p:spPr>
        <p:txBody>
          <a:bodyPr vert="horz" lIns="91440" tIns="45720" rIns="91440" bIns="45720" rtlCol="0" anchor="t">
            <a:noAutofit/>
          </a:bodyPr>
          <a:lstStyle/>
          <a:p>
            <a:r>
              <a:rPr lang="sv-SE" dirty="0" smtClean="0"/>
              <a:t>Klicka här för att ändra format</a:t>
            </a:r>
            <a:br>
              <a:rPr lang="sv-SE" dirty="0" smtClean="0"/>
            </a:br>
            <a:endParaRPr lang="sv-SE" dirty="0"/>
          </a:p>
        </p:txBody>
      </p:sp>
      <p:sp>
        <p:nvSpPr>
          <p:cNvPr id="3" name="Platshållare för text 2"/>
          <p:cNvSpPr>
            <a:spLocks noGrp="1"/>
          </p:cNvSpPr>
          <p:nvPr>
            <p:ph type="body" idx="1"/>
          </p:nvPr>
        </p:nvSpPr>
        <p:spPr>
          <a:xfrm>
            <a:off x="471488" y="1157286"/>
            <a:ext cx="8247062" cy="441485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Rektangel 6"/>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4" name="Platshållare för datum 3"/>
          <p:cNvSpPr>
            <a:spLocks noGrp="1"/>
          </p:cNvSpPr>
          <p:nvPr>
            <p:ph type="dt" sz="half" idx="2"/>
          </p:nvPr>
        </p:nvSpPr>
        <p:spPr>
          <a:xfrm>
            <a:off x="467544" y="6613822"/>
            <a:ext cx="1088664" cy="271450"/>
          </a:xfrm>
          <a:prstGeom prst="rect">
            <a:avLst/>
          </a:prstGeom>
        </p:spPr>
        <p:txBody>
          <a:bodyPr vert="horz" lIns="91440" tIns="45720" rIns="91440" bIns="45720" rtlCol="0" anchor="ctr"/>
          <a:lstStyle>
            <a:lvl1pPr algn="l">
              <a:defRPr sz="1200">
                <a:solidFill>
                  <a:srgbClr val="FFFFFF"/>
                </a:solidFill>
                <a:latin typeface="+mj-lt"/>
              </a:defRPr>
            </a:lvl1pPr>
          </a:lstStyle>
          <a:p>
            <a:fld id="{B94C55A5-E7C9-4798-8E89-80362EAF3E14}" type="datetime1">
              <a:rPr lang="sv-SE" smtClean="0"/>
              <a:pPr/>
              <a:t>2014-10-23</a:t>
            </a:fld>
            <a:endParaRPr lang="sv-SE" dirty="0"/>
          </a:p>
        </p:txBody>
      </p:sp>
      <p:sp>
        <p:nvSpPr>
          <p:cNvPr id="5" name="Platshållare för sidfot 4"/>
          <p:cNvSpPr>
            <a:spLocks noGrp="1"/>
          </p:cNvSpPr>
          <p:nvPr>
            <p:ph type="ftr" sz="quarter" idx="3"/>
          </p:nvPr>
        </p:nvSpPr>
        <p:spPr>
          <a:xfrm>
            <a:off x="3347864" y="6613822"/>
            <a:ext cx="2895600" cy="271450"/>
          </a:xfrm>
          <a:prstGeom prst="rect">
            <a:avLst/>
          </a:prstGeom>
        </p:spPr>
        <p:txBody>
          <a:bodyPr vert="horz" lIns="91440" tIns="45720" rIns="91440" bIns="45720" rtlCol="0" anchor="ctr"/>
          <a:lstStyle>
            <a:lvl1pPr algn="ctr">
              <a:defRPr sz="1200">
                <a:solidFill>
                  <a:srgbClr val="FFFFFF"/>
                </a:solidFill>
                <a:latin typeface="+mj-lt"/>
              </a:defRPr>
            </a:lvl1pPr>
          </a:lstStyle>
          <a:p>
            <a:endParaRPr lang="sv-SE" dirty="0"/>
          </a:p>
        </p:txBody>
      </p:sp>
      <p:sp>
        <p:nvSpPr>
          <p:cNvPr id="6" name="Platshållare för bildnummer 5"/>
          <p:cNvSpPr>
            <a:spLocks noGrp="1"/>
          </p:cNvSpPr>
          <p:nvPr>
            <p:ph type="sldNum" sz="quarter" idx="4"/>
          </p:nvPr>
        </p:nvSpPr>
        <p:spPr>
          <a:xfrm>
            <a:off x="7786710" y="6613822"/>
            <a:ext cx="900090" cy="271450"/>
          </a:xfrm>
          <a:prstGeom prst="rect">
            <a:avLst/>
          </a:prstGeom>
        </p:spPr>
        <p:txBody>
          <a:bodyPr vert="horz" lIns="90000" tIns="45720" rIns="0" bIns="45720" rtlCol="0" anchor="ctr"/>
          <a:lstStyle>
            <a:lvl1pPr algn="r">
              <a:defRPr sz="1200">
                <a:solidFill>
                  <a:srgbClr val="FFFFFF"/>
                </a:solidFill>
                <a:latin typeface="+mj-lt"/>
              </a:defRPr>
            </a:lvl1pPr>
          </a:lstStyle>
          <a:p>
            <a:fld id="{3F9FD5E2-0489-4D01-95D4-29CF6DC30846}" type="slidenum">
              <a:rPr lang="sv-SE" smtClean="0"/>
              <a:pPr/>
              <a:t>‹#›</a:t>
            </a:fld>
            <a:endParaRPr lang="sv-SE"/>
          </a:p>
        </p:txBody>
      </p:sp>
      <p:sp>
        <p:nvSpPr>
          <p:cNvPr id="10" name="Rektangel 9"/>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2" name="Bildobjekt 11" descr="skb-logo.bmp"/>
          <p:cNvPicPr>
            <a:picLocks noChangeAspect="1"/>
          </p:cNvPicPr>
          <p:nvPr/>
        </p:nvPicPr>
        <p:blipFill>
          <a:blip r:embed="rId14" cstate="print"/>
          <a:stretch>
            <a:fillRect/>
          </a:stretch>
        </p:blipFill>
        <p:spPr>
          <a:xfrm>
            <a:off x="8237850" y="5918887"/>
            <a:ext cx="468000" cy="502551"/>
          </a:xfrm>
          <a:prstGeom prst="rect">
            <a:avLst/>
          </a:prstGeom>
        </p:spPr>
      </p:pic>
      <p:sp>
        <p:nvSpPr>
          <p:cNvPr id="11" name="Rektangel 10"/>
          <p:cNvSpPr/>
          <p:nvPr/>
        </p:nvSpPr>
        <p:spPr>
          <a:xfrm>
            <a:off x="0" y="6643710"/>
            <a:ext cx="9144000" cy="2142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3" name="Bildobjekt 12" descr="skb-logo.bmp"/>
          <p:cNvPicPr>
            <a:picLocks noChangeAspect="1"/>
          </p:cNvPicPr>
          <p:nvPr/>
        </p:nvPicPr>
        <p:blipFill>
          <a:blip r:embed="rId14" cstate="print"/>
          <a:stretch>
            <a:fillRect/>
          </a:stretch>
        </p:blipFill>
        <p:spPr>
          <a:xfrm>
            <a:off x="8193952" y="5871375"/>
            <a:ext cx="516661" cy="553238"/>
          </a:xfrm>
          <a:prstGeom prst="rect">
            <a:avLst/>
          </a:prstGeom>
        </p:spPr>
      </p:pic>
    </p:spTree>
    <p:extLst>
      <p:ext uri="{BB962C8B-B14F-4D97-AF65-F5344CB8AC3E}">
        <p14:creationId xmlns:p14="http://schemas.microsoft.com/office/powerpoint/2010/main" xmlns="" val="3722968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4" r:id="rId11"/>
    <p:sldLayoutId id="2147483675" r:id="rId12"/>
  </p:sldLayoutIdLst>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180975" indent="-180975" algn="l" defTabSz="914400" rtl="0" eaLnBrk="1" latinLnBrk="0" hangingPunct="1">
        <a:spcBef>
          <a:spcPct val="20000"/>
        </a:spcBef>
        <a:spcAft>
          <a:spcPts val="600"/>
        </a:spcAft>
        <a:buFont typeface="Arial" pitchFamily="34" charset="0"/>
        <a:buChar char="•"/>
        <a:defRPr sz="1800" kern="1200">
          <a:solidFill>
            <a:schemeClr val="tx1"/>
          </a:solidFill>
          <a:latin typeface="+mj-lt"/>
          <a:ea typeface="+mn-ea"/>
          <a:cs typeface="+mn-cs"/>
        </a:defRPr>
      </a:lvl1pPr>
      <a:lvl2pPr marL="361950" indent="-180975" algn="l" defTabSz="914400" rtl="0" eaLnBrk="1" latinLnBrk="0" hangingPunct="1">
        <a:spcBef>
          <a:spcPct val="20000"/>
        </a:spcBef>
        <a:spcAft>
          <a:spcPts val="600"/>
        </a:spcAft>
        <a:buFont typeface="Arial" pitchFamily="34" charset="0"/>
        <a:buChar char="–"/>
        <a:defRPr sz="1800" kern="1200">
          <a:solidFill>
            <a:schemeClr val="tx1"/>
          </a:solidFill>
          <a:latin typeface="+mj-lt"/>
          <a:ea typeface="+mn-ea"/>
          <a:cs typeface="+mn-cs"/>
        </a:defRPr>
      </a:lvl2pPr>
      <a:lvl3pPr marL="542925" indent="-180975"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712788" indent="-169863"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893763" indent="-180975"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oleObject" Target="../embeddings/oleObject1.bin"/><Relationship Id="rId47" Type="http://schemas.openxmlformats.org/officeDocument/2006/relationships/image" Target="../media/image37.gi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hyperlink" Target="http://www.regeringen.se/" TargetMode="Externa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notesSlide" Target="../notesSlides/notesSlide7.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14.xml"/><Relationship Id="rId45" Type="http://schemas.openxmlformats.org/officeDocument/2006/relationships/image" Target="../media/image36.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39.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35.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34.jpeg"/><Relationship Id="rId48" Type="http://schemas.openxmlformats.org/officeDocument/2006/relationships/image" Target="../media/image38.gif"/><Relationship Id="rId8"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714375" y="4173538"/>
            <a:ext cx="7772400" cy="1112837"/>
          </a:xfrm>
        </p:spPr>
        <p:txBody>
          <a:bodyPr/>
          <a:lstStyle/>
          <a:p>
            <a:pPr eaLnBrk="1" hangingPunct="1"/>
            <a:r>
              <a:rPr lang="sv-SE" dirty="0" smtClean="0"/>
              <a:t>Svensk Kärnbränslehantering AB</a:t>
            </a:r>
          </a:p>
        </p:txBody>
      </p:sp>
      <p:sp>
        <p:nvSpPr>
          <p:cNvPr id="11267" name="Content Placeholder 4"/>
          <p:cNvSpPr>
            <a:spLocks noGrp="1"/>
          </p:cNvSpPr>
          <p:nvPr>
            <p:ph sz="quarter" idx="10"/>
          </p:nvPr>
        </p:nvSpPr>
        <p:spPr>
          <a:xfrm>
            <a:off x="1392238" y="5357813"/>
            <a:ext cx="6359525" cy="714375"/>
          </a:xfrm>
        </p:spPr>
        <p:txBody>
          <a:bodyPr/>
          <a:lstStyle/>
          <a:p>
            <a:pPr eaLnBrk="1" hangingPunct="1">
              <a:spcBef>
                <a:spcPct val="0"/>
              </a:spcBef>
              <a:spcAft>
                <a:spcPct val="0"/>
              </a:spcAft>
            </a:pPr>
            <a:r>
              <a:rPr lang="sv-SE" dirty="0" smtClean="0"/>
              <a:t>Dåtid – Nutid – Framtid  </a:t>
            </a:r>
          </a:p>
        </p:txBody>
      </p:sp>
    </p:spTree>
    <p:extLst>
      <p:ext uri="{BB962C8B-B14F-4D97-AF65-F5344CB8AC3E}">
        <p14:creationId xmlns:p14="http://schemas.microsoft.com/office/powerpoint/2010/main" xmlns="" val="42949288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sidfot 7"/>
          <p:cNvSpPr>
            <a:spLocks noGrp="1"/>
          </p:cNvSpPr>
          <p:nvPr>
            <p:ph type="ftr" sz="quarter" idx="4294967295"/>
          </p:nvPr>
        </p:nvSpPr>
        <p:spPr>
          <a:xfrm>
            <a:off x="5332190" y="5968547"/>
            <a:ext cx="2896867" cy="365568"/>
          </a:xfrm>
          <a:prstGeom prst="rect">
            <a:avLst/>
          </a:prstGeom>
        </p:spPr>
        <p:txBody>
          <a:bodyPr lIns="80138" tIns="40069" rIns="80138" bIns="40069"/>
          <a:lstStyle/>
          <a:p>
            <a:pPr>
              <a:defRPr/>
            </a:pPr>
            <a:endParaRPr lang="sv-SE">
              <a:latin typeface="+mj-lt"/>
            </a:endParaRPr>
          </a:p>
        </p:txBody>
      </p:sp>
      <p:sp>
        <p:nvSpPr>
          <p:cNvPr id="36867" name="Rectangle 2"/>
          <p:cNvSpPr>
            <a:spLocks noGrp="1" noChangeArrowheads="1"/>
          </p:cNvSpPr>
          <p:nvPr>
            <p:ph type="title"/>
          </p:nvPr>
        </p:nvSpPr>
        <p:spPr>
          <a:xfrm>
            <a:off x="400317" y="287849"/>
            <a:ext cx="8780195" cy="693716"/>
          </a:xfrm>
        </p:spPr>
        <p:txBody>
          <a:bodyPr/>
          <a:lstStyle/>
          <a:p>
            <a:pPr eaLnBrk="1" hangingPunct="1">
              <a:defRPr/>
            </a:pPr>
            <a:r>
              <a:rPr lang="sv-SE" sz="2500" dirty="0"/>
              <a:t>4:juni 2009 - Framsidan på två regionala/lokala tidningar</a:t>
            </a:r>
          </a:p>
        </p:txBody>
      </p:sp>
      <p:sp>
        <p:nvSpPr>
          <p:cNvPr id="30724" name="Ellips 4"/>
          <p:cNvSpPr>
            <a:spLocks noChangeArrowheads="1"/>
          </p:cNvSpPr>
          <p:nvPr/>
        </p:nvSpPr>
        <p:spPr bwMode="auto">
          <a:xfrm>
            <a:off x="3545744" y="3590915"/>
            <a:ext cx="2584646" cy="523849"/>
          </a:xfrm>
          <a:prstGeom prst="ellipse">
            <a:avLst/>
          </a:prstGeom>
          <a:noFill/>
          <a:ln w="9525" algn="ctr">
            <a:noFill/>
            <a:round/>
            <a:headEnd/>
            <a:tailEnd/>
          </a:ln>
        </p:spPr>
        <p:txBody>
          <a:bodyPr lIns="94607" tIns="47304" rIns="94607" bIns="47304" anchorCtr="1">
            <a:spAutoFit/>
          </a:bodyPr>
          <a:lstStyle/>
          <a:p>
            <a:endParaRPr lang="en-US">
              <a:latin typeface="+mj-lt"/>
            </a:endParaRPr>
          </a:p>
        </p:txBody>
      </p:sp>
      <p:pic>
        <p:nvPicPr>
          <p:cNvPr id="30725" name="Picture 3" descr="TidningsettaUNTppt"/>
          <p:cNvPicPr>
            <a:picLocks noChangeAspect="1" noChangeArrowheads="1"/>
          </p:cNvPicPr>
          <p:nvPr/>
        </p:nvPicPr>
        <p:blipFill>
          <a:blip r:embed="rId2" cstate="print"/>
          <a:srcRect/>
          <a:stretch>
            <a:fillRect/>
          </a:stretch>
        </p:blipFill>
        <p:spPr bwMode="auto">
          <a:xfrm>
            <a:off x="428964" y="1096704"/>
            <a:ext cx="4067017" cy="5654792"/>
          </a:xfrm>
          <a:prstGeom prst="rect">
            <a:avLst/>
          </a:prstGeom>
          <a:noFill/>
          <a:ln w="9525">
            <a:noFill/>
            <a:miter lim="800000"/>
            <a:headEnd/>
            <a:tailEnd/>
          </a:ln>
        </p:spPr>
      </p:pic>
      <p:pic>
        <p:nvPicPr>
          <p:cNvPr id="30726" name="Picture 1" descr="TidningsettaONppt"/>
          <p:cNvPicPr>
            <a:picLocks noChangeAspect="1" noChangeArrowheads="1"/>
          </p:cNvPicPr>
          <p:nvPr/>
        </p:nvPicPr>
        <p:blipFill>
          <a:blip r:embed="rId3" cstate="print"/>
          <a:srcRect/>
          <a:stretch>
            <a:fillRect/>
          </a:stretch>
        </p:blipFill>
        <p:spPr bwMode="auto">
          <a:xfrm>
            <a:off x="5296896" y="1172984"/>
            <a:ext cx="3597328" cy="5480643"/>
          </a:xfrm>
          <a:prstGeom prst="rect">
            <a:avLst/>
          </a:prstGeom>
          <a:noFill/>
          <a:ln w="9525">
            <a:noFill/>
            <a:miter lim="800000"/>
            <a:headEnd/>
            <a:tailEnd/>
          </a:ln>
        </p:spPr>
      </p:pic>
    </p:spTree>
    <p:extLst>
      <p:ext uri="{BB962C8B-B14F-4D97-AF65-F5344CB8AC3E}">
        <p14:creationId xmlns:p14="http://schemas.microsoft.com/office/powerpoint/2010/main" xmlns="" val="156138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857224" y="360377"/>
            <a:ext cx="7861326" cy="582594"/>
          </a:xfrm>
        </p:spPr>
        <p:txBody>
          <a:bodyPr/>
          <a:lstStyle/>
          <a:p>
            <a:r>
              <a:rPr lang="sv-SE" sz="2400" dirty="0" smtClean="0"/>
              <a:t>Opinionsundersökning i Östhammar</a:t>
            </a:r>
            <a:endParaRPr lang="sv-SE" sz="2400" dirty="0"/>
          </a:p>
        </p:txBody>
      </p:sp>
      <p:sp>
        <p:nvSpPr>
          <p:cNvPr id="7" name="Platshållare för sidfot 6"/>
          <p:cNvSpPr>
            <a:spLocks noGrp="1"/>
          </p:cNvSpPr>
          <p:nvPr>
            <p:ph type="ftr" sz="quarter" idx="11"/>
          </p:nvPr>
        </p:nvSpPr>
        <p:spPr/>
        <p:txBody>
          <a:bodyPr/>
          <a:lstStyle/>
          <a:p>
            <a:pPr>
              <a:defRPr/>
            </a:pPr>
            <a:endParaRPr lang="sv-SE" dirty="0"/>
          </a:p>
        </p:txBody>
      </p:sp>
      <p:sp>
        <p:nvSpPr>
          <p:cNvPr id="12" name="Platshållare för bildnummer 4"/>
          <p:cNvSpPr>
            <a:spLocks noGrp="1"/>
          </p:cNvSpPr>
          <p:nvPr>
            <p:ph type="sldNum" sz="quarter" idx="12"/>
          </p:nvPr>
        </p:nvSpPr>
        <p:spPr>
          <a:xfrm>
            <a:off x="7812360" y="6613822"/>
            <a:ext cx="900090" cy="271450"/>
          </a:xfrm>
        </p:spPr>
        <p:txBody>
          <a:bodyPr/>
          <a:lstStyle/>
          <a:p>
            <a:fld id="{3F9FD5E2-0489-4D01-95D4-29CF6DC30846}" type="slidenum">
              <a:rPr lang="sv-SE" smtClean="0"/>
              <a:pPr/>
              <a:t>11</a:t>
            </a:fld>
            <a:endParaRPr lang="sv-SE" dirty="0"/>
          </a:p>
        </p:txBody>
      </p:sp>
      <p:graphicFrame>
        <p:nvGraphicFramePr>
          <p:cNvPr id="9" name="Diagram 8"/>
          <p:cNvGraphicFramePr/>
          <p:nvPr>
            <p:extLst>
              <p:ext uri="{D42A27DB-BD31-4B8C-83A1-F6EECF244321}">
                <p14:modId xmlns:p14="http://schemas.microsoft.com/office/powerpoint/2010/main" xmlns="" val="3244173322"/>
              </p:ext>
            </p:extLst>
          </p:nvPr>
        </p:nvGraphicFramePr>
        <p:xfrm>
          <a:off x="714348" y="1643050"/>
          <a:ext cx="7696200" cy="50482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ruta 7"/>
          <p:cNvSpPr txBox="1"/>
          <p:nvPr/>
        </p:nvSpPr>
        <p:spPr>
          <a:xfrm>
            <a:off x="7072330" y="1571612"/>
            <a:ext cx="780983" cy="307777"/>
          </a:xfrm>
          <a:prstGeom prst="rect">
            <a:avLst/>
          </a:prstGeom>
          <a:noFill/>
        </p:spPr>
        <p:txBody>
          <a:bodyPr wrap="none" rtlCol="0">
            <a:spAutoFit/>
          </a:bodyPr>
          <a:lstStyle/>
          <a:p>
            <a:r>
              <a:rPr lang="sv-SE" sz="1400" dirty="0" smtClean="0">
                <a:latin typeface="+mj-lt"/>
              </a:rPr>
              <a:t>For (%)</a:t>
            </a:r>
            <a:endParaRPr lang="sv-SE" sz="1400" dirty="0">
              <a:latin typeface="+mj-lt"/>
            </a:endParaRPr>
          </a:p>
        </p:txBody>
      </p:sp>
      <p:sp>
        <p:nvSpPr>
          <p:cNvPr id="10" name="textruta 9"/>
          <p:cNvSpPr txBox="1"/>
          <p:nvPr/>
        </p:nvSpPr>
        <p:spPr>
          <a:xfrm>
            <a:off x="7143768" y="3071810"/>
            <a:ext cx="383438" cy="307777"/>
          </a:xfrm>
          <a:prstGeom prst="rect">
            <a:avLst/>
          </a:prstGeom>
          <a:noFill/>
        </p:spPr>
        <p:txBody>
          <a:bodyPr wrap="none" rtlCol="0">
            <a:spAutoFit/>
          </a:bodyPr>
          <a:lstStyle/>
          <a:p>
            <a:r>
              <a:rPr lang="sv-SE" sz="1400" dirty="0" smtClean="0">
                <a:latin typeface="+mj-lt"/>
              </a:rPr>
              <a:t>79</a:t>
            </a:r>
            <a:endParaRPr lang="sv-SE" sz="1400" dirty="0">
              <a:latin typeface="+mj-lt"/>
            </a:endParaRPr>
          </a:p>
        </p:txBody>
      </p:sp>
      <p:sp>
        <p:nvSpPr>
          <p:cNvPr id="13" name="textruta 12"/>
          <p:cNvSpPr txBox="1"/>
          <p:nvPr/>
        </p:nvSpPr>
        <p:spPr>
          <a:xfrm>
            <a:off x="7143768" y="3429000"/>
            <a:ext cx="383438" cy="307777"/>
          </a:xfrm>
          <a:prstGeom prst="rect">
            <a:avLst/>
          </a:prstGeom>
          <a:noFill/>
        </p:spPr>
        <p:txBody>
          <a:bodyPr wrap="none" rtlCol="0">
            <a:spAutoFit/>
          </a:bodyPr>
          <a:lstStyle/>
          <a:p>
            <a:r>
              <a:rPr lang="sv-SE" sz="1400" dirty="0" smtClean="0">
                <a:latin typeface="+mj-lt"/>
              </a:rPr>
              <a:t>77</a:t>
            </a:r>
            <a:endParaRPr lang="sv-SE" sz="1400" dirty="0">
              <a:latin typeface="+mj-lt"/>
            </a:endParaRPr>
          </a:p>
        </p:txBody>
      </p:sp>
      <p:sp>
        <p:nvSpPr>
          <p:cNvPr id="14" name="textruta 13"/>
          <p:cNvSpPr txBox="1"/>
          <p:nvPr/>
        </p:nvSpPr>
        <p:spPr>
          <a:xfrm>
            <a:off x="7143768" y="3714752"/>
            <a:ext cx="383438" cy="307777"/>
          </a:xfrm>
          <a:prstGeom prst="rect">
            <a:avLst/>
          </a:prstGeom>
          <a:noFill/>
        </p:spPr>
        <p:txBody>
          <a:bodyPr wrap="none" rtlCol="0">
            <a:spAutoFit/>
          </a:bodyPr>
          <a:lstStyle/>
          <a:p>
            <a:r>
              <a:rPr lang="sv-SE" sz="1400" dirty="0" smtClean="0">
                <a:latin typeface="+mj-lt"/>
              </a:rPr>
              <a:t>77</a:t>
            </a:r>
            <a:endParaRPr lang="sv-SE" sz="1400" dirty="0">
              <a:latin typeface="+mj-lt"/>
            </a:endParaRPr>
          </a:p>
        </p:txBody>
      </p:sp>
      <p:sp>
        <p:nvSpPr>
          <p:cNvPr id="15" name="textruta 14"/>
          <p:cNvSpPr txBox="1"/>
          <p:nvPr/>
        </p:nvSpPr>
        <p:spPr>
          <a:xfrm>
            <a:off x="7143768" y="4000504"/>
            <a:ext cx="383438" cy="307777"/>
          </a:xfrm>
          <a:prstGeom prst="rect">
            <a:avLst/>
          </a:prstGeom>
          <a:noFill/>
        </p:spPr>
        <p:txBody>
          <a:bodyPr wrap="none" rtlCol="0">
            <a:spAutoFit/>
          </a:bodyPr>
          <a:lstStyle/>
          <a:p>
            <a:r>
              <a:rPr lang="sv-SE" sz="1400" dirty="0" smtClean="0">
                <a:latin typeface="+mj-lt"/>
              </a:rPr>
              <a:t>73</a:t>
            </a:r>
            <a:endParaRPr lang="sv-SE" sz="1400" dirty="0">
              <a:latin typeface="+mj-lt"/>
            </a:endParaRPr>
          </a:p>
        </p:txBody>
      </p:sp>
      <p:sp>
        <p:nvSpPr>
          <p:cNvPr id="16" name="textruta 15"/>
          <p:cNvSpPr txBox="1"/>
          <p:nvPr/>
        </p:nvSpPr>
        <p:spPr>
          <a:xfrm>
            <a:off x="7143768" y="4286256"/>
            <a:ext cx="383438" cy="307777"/>
          </a:xfrm>
          <a:prstGeom prst="rect">
            <a:avLst/>
          </a:prstGeom>
          <a:noFill/>
        </p:spPr>
        <p:txBody>
          <a:bodyPr wrap="none" rtlCol="0">
            <a:spAutoFit/>
          </a:bodyPr>
          <a:lstStyle/>
          <a:p>
            <a:r>
              <a:rPr lang="sv-SE" sz="1400" dirty="0" smtClean="0">
                <a:latin typeface="+mj-lt"/>
              </a:rPr>
              <a:t>71</a:t>
            </a:r>
            <a:endParaRPr lang="sv-SE" sz="1400" dirty="0">
              <a:latin typeface="+mj-lt"/>
            </a:endParaRPr>
          </a:p>
        </p:txBody>
      </p:sp>
      <p:sp>
        <p:nvSpPr>
          <p:cNvPr id="17" name="textruta 16"/>
          <p:cNvSpPr txBox="1"/>
          <p:nvPr/>
        </p:nvSpPr>
        <p:spPr>
          <a:xfrm>
            <a:off x="7143768" y="4643446"/>
            <a:ext cx="383438" cy="307777"/>
          </a:xfrm>
          <a:prstGeom prst="rect">
            <a:avLst/>
          </a:prstGeom>
          <a:noFill/>
        </p:spPr>
        <p:txBody>
          <a:bodyPr wrap="none" rtlCol="0">
            <a:spAutoFit/>
          </a:bodyPr>
          <a:lstStyle/>
          <a:p>
            <a:r>
              <a:rPr lang="sv-SE" sz="1400" dirty="0" smtClean="0">
                <a:latin typeface="+mj-lt"/>
              </a:rPr>
              <a:t>71</a:t>
            </a:r>
            <a:endParaRPr lang="sv-SE" sz="1400" dirty="0">
              <a:latin typeface="+mj-lt"/>
            </a:endParaRPr>
          </a:p>
        </p:txBody>
      </p:sp>
      <p:sp>
        <p:nvSpPr>
          <p:cNvPr id="18" name="textruta 17"/>
          <p:cNvSpPr txBox="1"/>
          <p:nvPr/>
        </p:nvSpPr>
        <p:spPr>
          <a:xfrm>
            <a:off x="7143768" y="4929198"/>
            <a:ext cx="383438" cy="307777"/>
          </a:xfrm>
          <a:prstGeom prst="rect">
            <a:avLst/>
          </a:prstGeom>
          <a:noFill/>
        </p:spPr>
        <p:txBody>
          <a:bodyPr wrap="none" rtlCol="0">
            <a:spAutoFit/>
          </a:bodyPr>
          <a:lstStyle/>
          <a:p>
            <a:r>
              <a:rPr lang="sv-SE" sz="1400" dirty="0" smtClean="0">
                <a:latin typeface="+mj-lt"/>
              </a:rPr>
              <a:t>65</a:t>
            </a:r>
            <a:endParaRPr lang="sv-SE" sz="1400" dirty="0">
              <a:latin typeface="+mj-lt"/>
            </a:endParaRPr>
          </a:p>
        </p:txBody>
      </p:sp>
      <p:sp>
        <p:nvSpPr>
          <p:cNvPr id="19" name="textruta 18"/>
          <p:cNvSpPr txBox="1"/>
          <p:nvPr/>
        </p:nvSpPr>
        <p:spPr>
          <a:xfrm>
            <a:off x="7143768" y="2143116"/>
            <a:ext cx="383438" cy="307777"/>
          </a:xfrm>
          <a:prstGeom prst="rect">
            <a:avLst/>
          </a:prstGeom>
          <a:noFill/>
        </p:spPr>
        <p:txBody>
          <a:bodyPr wrap="none" rtlCol="0">
            <a:spAutoFit/>
          </a:bodyPr>
          <a:lstStyle/>
          <a:p>
            <a:r>
              <a:rPr lang="sv-SE" sz="1400" dirty="0" smtClean="0">
                <a:latin typeface="+mj-lt"/>
              </a:rPr>
              <a:t>82</a:t>
            </a:r>
            <a:endParaRPr lang="sv-SE" sz="1400" dirty="0">
              <a:latin typeface="+mj-lt"/>
            </a:endParaRPr>
          </a:p>
        </p:txBody>
      </p:sp>
      <p:sp>
        <p:nvSpPr>
          <p:cNvPr id="20" name="textruta 19"/>
          <p:cNvSpPr txBox="1"/>
          <p:nvPr/>
        </p:nvSpPr>
        <p:spPr>
          <a:xfrm>
            <a:off x="7143768" y="2500306"/>
            <a:ext cx="383438" cy="307777"/>
          </a:xfrm>
          <a:prstGeom prst="rect">
            <a:avLst/>
          </a:prstGeom>
          <a:noFill/>
        </p:spPr>
        <p:txBody>
          <a:bodyPr wrap="none" rtlCol="0">
            <a:spAutoFit/>
          </a:bodyPr>
          <a:lstStyle/>
          <a:p>
            <a:r>
              <a:rPr lang="sv-SE" sz="1400" dirty="0" smtClean="0">
                <a:latin typeface="+mj-lt"/>
              </a:rPr>
              <a:t>80</a:t>
            </a:r>
            <a:endParaRPr lang="sv-SE" sz="1400" dirty="0">
              <a:latin typeface="+mj-lt"/>
            </a:endParaRPr>
          </a:p>
        </p:txBody>
      </p:sp>
      <p:sp>
        <p:nvSpPr>
          <p:cNvPr id="21" name="textruta 20"/>
          <p:cNvSpPr txBox="1"/>
          <p:nvPr/>
        </p:nvSpPr>
        <p:spPr>
          <a:xfrm>
            <a:off x="7143768" y="2786058"/>
            <a:ext cx="383438" cy="307777"/>
          </a:xfrm>
          <a:prstGeom prst="rect">
            <a:avLst/>
          </a:prstGeom>
          <a:noFill/>
        </p:spPr>
        <p:txBody>
          <a:bodyPr wrap="none" rtlCol="0">
            <a:spAutoFit/>
          </a:bodyPr>
          <a:lstStyle/>
          <a:p>
            <a:r>
              <a:rPr lang="sv-SE" sz="1400" dirty="0" smtClean="0">
                <a:latin typeface="+mj-lt"/>
              </a:rPr>
              <a:t>81</a:t>
            </a:r>
            <a:endParaRPr lang="sv-SE" sz="1400" dirty="0">
              <a:latin typeface="+mj-lt"/>
            </a:endParaRPr>
          </a:p>
        </p:txBody>
      </p:sp>
      <p:sp>
        <p:nvSpPr>
          <p:cNvPr id="22" name="textruta 21"/>
          <p:cNvSpPr txBox="1"/>
          <p:nvPr/>
        </p:nvSpPr>
        <p:spPr>
          <a:xfrm>
            <a:off x="7143768" y="1857364"/>
            <a:ext cx="383438" cy="307777"/>
          </a:xfrm>
          <a:prstGeom prst="rect">
            <a:avLst/>
          </a:prstGeom>
          <a:noFill/>
        </p:spPr>
        <p:txBody>
          <a:bodyPr wrap="none" rtlCol="0">
            <a:spAutoFit/>
          </a:bodyPr>
          <a:lstStyle/>
          <a:p>
            <a:r>
              <a:rPr lang="sv-SE" sz="1400" dirty="0" smtClean="0">
                <a:latin typeface="+mj-lt"/>
              </a:rPr>
              <a:t>76</a:t>
            </a:r>
            <a:endParaRPr lang="sv-SE" sz="1400" dirty="0">
              <a:latin typeface="+mj-lt"/>
            </a:endParaRPr>
          </a:p>
        </p:txBody>
      </p:sp>
      <p:sp>
        <p:nvSpPr>
          <p:cNvPr id="23" name="textruta 22"/>
          <p:cNvSpPr txBox="1"/>
          <p:nvPr/>
        </p:nvSpPr>
        <p:spPr>
          <a:xfrm>
            <a:off x="1714480" y="1571612"/>
            <a:ext cx="1111202" cy="307777"/>
          </a:xfrm>
          <a:prstGeom prst="rect">
            <a:avLst/>
          </a:prstGeom>
          <a:noFill/>
        </p:spPr>
        <p:txBody>
          <a:bodyPr wrap="none" rtlCol="0">
            <a:spAutoFit/>
          </a:bodyPr>
          <a:lstStyle/>
          <a:p>
            <a:r>
              <a:rPr lang="sv-SE" sz="1400" dirty="0" err="1" smtClean="0">
                <a:latin typeface="+mj-lt"/>
              </a:rPr>
              <a:t>Against</a:t>
            </a:r>
            <a:r>
              <a:rPr lang="sv-SE" sz="1400" dirty="0" smtClean="0">
                <a:latin typeface="+mj-lt"/>
              </a:rPr>
              <a:t> (%)</a:t>
            </a:r>
            <a:endParaRPr lang="sv-SE" sz="1400" dirty="0">
              <a:latin typeface="+mj-lt"/>
            </a:endParaRPr>
          </a:p>
        </p:txBody>
      </p:sp>
      <p:sp>
        <p:nvSpPr>
          <p:cNvPr id="24" name="textruta 23"/>
          <p:cNvSpPr txBox="1"/>
          <p:nvPr/>
        </p:nvSpPr>
        <p:spPr>
          <a:xfrm>
            <a:off x="1857356" y="3071810"/>
            <a:ext cx="383438" cy="307777"/>
          </a:xfrm>
          <a:prstGeom prst="rect">
            <a:avLst/>
          </a:prstGeom>
          <a:noFill/>
        </p:spPr>
        <p:txBody>
          <a:bodyPr wrap="none" rtlCol="0">
            <a:spAutoFit/>
          </a:bodyPr>
          <a:lstStyle/>
          <a:p>
            <a:r>
              <a:rPr lang="sv-SE" sz="1400" dirty="0" smtClean="0">
                <a:latin typeface="+mj-lt"/>
              </a:rPr>
              <a:t>15</a:t>
            </a:r>
            <a:endParaRPr lang="sv-SE" sz="1400" dirty="0">
              <a:latin typeface="+mj-lt"/>
            </a:endParaRPr>
          </a:p>
        </p:txBody>
      </p:sp>
      <p:sp>
        <p:nvSpPr>
          <p:cNvPr id="25" name="textruta 24"/>
          <p:cNvSpPr txBox="1"/>
          <p:nvPr/>
        </p:nvSpPr>
        <p:spPr>
          <a:xfrm>
            <a:off x="1857356" y="3357562"/>
            <a:ext cx="383438" cy="307777"/>
          </a:xfrm>
          <a:prstGeom prst="rect">
            <a:avLst/>
          </a:prstGeom>
          <a:noFill/>
        </p:spPr>
        <p:txBody>
          <a:bodyPr wrap="none" rtlCol="0">
            <a:spAutoFit/>
          </a:bodyPr>
          <a:lstStyle/>
          <a:p>
            <a:r>
              <a:rPr lang="sv-SE" sz="1400" dirty="0" smtClean="0">
                <a:latin typeface="+mj-lt"/>
              </a:rPr>
              <a:t>16</a:t>
            </a:r>
            <a:endParaRPr lang="sv-SE" sz="1400" dirty="0">
              <a:latin typeface="+mj-lt"/>
            </a:endParaRPr>
          </a:p>
        </p:txBody>
      </p:sp>
      <p:sp>
        <p:nvSpPr>
          <p:cNvPr id="26" name="textruta 25"/>
          <p:cNvSpPr txBox="1"/>
          <p:nvPr/>
        </p:nvSpPr>
        <p:spPr>
          <a:xfrm>
            <a:off x="1857356" y="3643314"/>
            <a:ext cx="383438" cy="307777"/>
          </a:xfrm>
          <a:prstGeom prst="rect">
            <a:avLst/>
          </a:prstGeom>
          <a:noFill/>
        </p:spPr>
        <p:txBody>
          <a:bodyPr wrap="none" rtlCol="0">
            <a:spAutoFit/>
          </a:bodyPr>
          <a:lstStyle/>
          <a:p>
            <a:r>
              <a:rPr lang="sv-SE" sz="1400" dirty="0" smtClean="0">
                <a:latin typeface="+mj-lt"/>
              </a:rPr>
              <a:t>18</a:t>
            </a:r>
            <a:endParaRPr lang="sv-SE" sz="1400" dirty="0">
              <a:latin typeface="+mj-lt"/>
            </a:endParaRPr>
          </a:p>
        </p:txBody>
      </p:sp>
      <p:sp>
        <p:nvSpPr>
          <p:cNvPr id="27" name="textruta 26"/>
          <p:cNvSpPr txBox="1"/>
          <p:nvPr/>
        </p:nvSpPr>
        <p:spPr>
          <a:xfrm>
            <a:off x="1857356" y="4000504"/>
            <a:ext cx="383438" cy="307777"/>
          </a:xfrm>
          <a:prstGeom prst="rect">
            <a:avLst/>
          </a:prstGeom>
          <a:noFill/>
        </p:spPr>
        <p:txBody>
          <a:bodyPr wrap="none" rtlCol="0">
            <a:spAutoFit/>
          </a:bodyPr>
          <a:lstStyle/>
          <a:p>
            <a:r>
              <a:rPr lang="sv-SE" sz="1400" dirty="0" smtClean="0">
                <a:latin typeface="+mj-lt"/>
              </a:rPr>
              <a:t>19</a:t>
            </a:r>
            <a:endParaRPr lang="sv-SE" sz="1400" dirty="0">
              <a:latin typeface="+mj-lt"/>
            </a:endParaRPr>
          </a:p>
        </p:txBody>
      </p:sp>
      <p:sp>
        <p:nvSpPr>
          <p:cNvPr id="28" name="textruta 27"/>
          <p:cNvSpPr txBox="1"/>
          <p:nvPr/>
        </p:nvSpPr>
        <p:spPr>
          <a:xfrm>
            <a:off x="1857356" y="4286256"/>
            <a:ext cx="383438" cy="307777"/>
          </a:xfrm>
          <a:prstGeom prst="rect">
            <a:avLst/>
          </a:prstGeom>
          <a:noFill/>
        </p:spPr>
        <p:txBody>
          <a:bodyPr wrap="none" rtlCol="0">
            <a:spAutoFit/>
          </a:bodyPr>
          <a:lstStyle/>
          <a:p>
            <a:r>
              <a:rPr lang="sv-SE" sz="1400" dirty="0" smtClean="0">
                <a:latin typeface="+mj-lt"/>
              </a:rPr>
              <a:t>20</a:t>
            </a:r>
            <a:endParaRPr lang="sv-SE" sz="1400" dirty="0">
              <a:latin typeface="+mj-lt"/>
            </a:endParaRPr>
          </a:p>
        </p:txBody>
      </p:sp>
      <p:sp>
        <p:nvSpPr>
          <p:cNvPr id="29" name="textruta 28"/>
          <p:cNvSpPr txBox="1"/>
          <p:nvPr/>
        </p:nvSpPr>
        <p:spPr>
          <a:xfrm>
            <a:off x="1857356" y="4643446"/>
            <a:ext cx="383438" cy="307777"/>
          </a:xfrm>
          <a:prstGeom prst="rect">
            <a:avLst/>
          </a:prstGeom>
          <a:noFill/>
        </p:spPr>
        <p:txBody>
          <a:bodyPr wrap="none" rtlCol="0">
            <a:spAutoFit/>
          </a:bodyPr>
          <a:lstStyle/>
          <a:p>
            <a:r>
              <a:rPr lang="sv-SE" sz="1400" dirty="0" smtClean="0">
                <a:latin typeface="+mj-lt"/>
              </a:rPr>
              <a:t>20</a:t>
            </a:r>
            <a:endParaRPr lang="sv-SE" sz="1400" dirty="0">
              <a:latin typeface="+mj-lt"/>
            </a:endParaRPr>
          </a:p>
        </p:txBody>
      </p:sp>
      <p:sp>
        <p:nvSpPr>
          <p:cNvPr id="30" name="textruta 29"/>
          <p:cNvSpPr txBox="1"/>
          <p:nvPr/>
        </p:nvSpPr>
        <p:spPr>
          <a:xfrm>
            <a:off x="1857356" y="4929198"/>
            <a:ext cx="383438" cy="307777"/>
          </a:xfrm>
          <a:prstGeom prst="rect">
            <a:avLst/>
          </a:prstGeom>
          <a:noFill/>
        </p:spPr>
        <p:txBody>
          <a:bodyPr wrap="none" rtlCol="0">
            <a:spAutoFit/>
          </a:bodyPr>
          <a:lstStyle/>
          <a:p>
            <a:r>
              <a:rPr lang="sv-SE" sz="1400" dirty="0" smtClean="0">
                <a:latin typeface="+mj-lt"/>
              </a:rPr>
              <a:t>27</a:t>
            </a:r>
            <a:endParaRPr lang="sv-SE" sz="1400" dirty="0">
              <a:latin typeface="+mj-lt"/>
            </a:endParaRPr>
          </a:p>
        </p:txBody>
      </p:sp>
      <p:sp>
        <p:nvSpPr>
          <p:cNvPr id="31" name="textruta 30"/>
          <p:cNvSpPr txBox="1"/>
          <p:nvPr/>
        </p:nvSpPr>
        <p:spPr>
          <a:xfrm>
            <a:off x="1857356" y="2143116"/>
            <a:ext cx="383438" cy="307777"/>
          </a:xfrm>
          <a:prstGeom prst="rect">
            <a:avLst/>
          </a:prstGeom>
          <a:noFill/>
        </p:spPr>
        <p:txBody>
          <a:bodyPr wrap="none" rtlCol="0">
            <a:spAutoFit/>
          </a:bodyPr>
          <a:lstStyle/>
          <a:p>
            <a:r>
              <a:rPr lang="sv-SE" sz="1400" dirty="0" smtClean="0">
                <a:latin typeface="+mj-lt"/>
              </a:rPr>
              <a:t>12</a:t>
            </a:r>
            <a:endParaRPr lang="sv-SE" sz="1400" dirty="0">
              <a:latin typeface="+mj-lt"/>
            </a:endParaRPr>
          </a:p>
        </p:txBody>
      </p:sp>
      <p:sp>
        <p:nvSpPr>
          <p:cNvPr id="32" name="textruta 31"/>
          <p:cNvSpPr txBox="1"/>
          <p:nvPr/>
        </p:nvSpPr>
        <p:spPr>
          <a:xfrm>
            <a:off x="1857356" y="2428868"/>
            <a:ext cx="383438" cy="307777"/>
          </a:xfrm>
          <a:prstGeom prst="rect">
            <a:avLst/>
          </a:prstGeom>
          <a:noFill/>
        </p:spPr>
        <p:txBody>
          <a:bodyPr wrap="none" rtlCol="0">
            <a:spAutoFit/>
          </a:bodyPr>
          <a:lstStyle/>
          <a:p>
            <a:r>
              <a:rPr lang="sv-SE" sz="1400" dirty="0" smtClean="0">
                <a:latin typeface="+mj-lt"/>
              </a:rPr>
              <a:t>14</a:t>
            </a:r>
            <a:endParaRPr lang="sv-SE" sz="1400" dirty="0">
              <a:latin typeface="+mj-lt"/>
            </a:endParaRPr>
          </a:p>
        </p:txBody>
      </p:sp>
      <p:sp>
        <p:nvSpPr>
          <p:cNvPr id="33" name="textruta 32"/>
          <p:cNvSpPr txBox="1"/>
          <p:nvPr/>
        </p:nvSpPr>
        <p:spPr>
          <a:xfrm>
            <a:off x="1857356" y="2786058"/>
            <a:ext cx="383438" cy="307777"/>
          </a:xfrm>
          <a:prstGeom prst="rect">
            <a:avLst/>
          </a:prstGeom>
          <a:noFill/>
        </p:spPr>
        <p:txBody>
          <a:bodyPr wrap="none" rtlCol="0">
            <a:spAutoFit/>
          </a:bodyPr>
          <a:lstStyle/>
          <a:p>
            <a:r>
              <a:rPr lang="sv-SE" sz="1400" dirty="0" smtClean="0">
                <a:latin typeface="+mj-lt"/>
              </a:rPr>
              <a:t>10</a:t>
            </a:r>
            <a:endParaRPr lang="sv-SE" sz="1400" dirty="0">
              <a:latin typeface="+mj-lt"/>
            </a:endParaRPr>
          </a:p>
        </p:txBody>
      </p:sp>
      <p:sp>
        <p:nvSpPr>
          <p:cNvPr id="34" name="textruta 33"/>
          <p:cNvSpPr txBox="1"/>
          <p:nvPr/>
        </p:nvSpPr>
        <p:spPr>
          <a:xfrm>
            <a:off x="1857356" y="1857364"/>
            <a:ext cx="383438" cy="307777"/>
          </a:xfrm>
          <a:prstGeom prst="rect">
            <a:avLst/>
          </a:prstGeom>
          <a:noFill/>
        </p:spPr>
        <p:txBody>
          <a:bodyPr wrap="none" rtlCol="0">
            <a:spAutoFit/>
          </a:bodyPr>
          <a:lstStyle/>
          <a:p>
            <a:r>
              <a:rPr lang="sv-SE" sz="1400" dirty="0" smtClean="0">
                <a:latin typeface="+mj-lt"/>
              </a:rPr>
              <a:t>14</a:t>
            </a:r>
            <a:endParaRPr lang="sv-SE" sz="1400" dirty="0">
              <a:latin typeface="+mj-lt"/>
            </a:endParaRPr>
          </a:p>
        </p:txBody>
      </p:sp>
    </p:spTree>
    <p:extLst>
      <p:ext uri="{BB962C8B-B14F-4D97-AF65-F5344CB8AC3E}">
        <p14:creationId xmlns:p14="http://schemas.microsoft.com/office/powerpoint/2010/main" xmlns="" val="3544124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7"/>
          <p:cNvSpPr>
            <a:spLocks noChangeArrowheads="1"/>
          </p:cNvSpPr>
          <p:nvPr/>
        </p:nvSpPr>
        <p:spPr bwMode="auto">
          <a:xfrm>
            <a:off x="539750" y="5541963"/>
            <a:ext cx="1096963" cy="461962"/>
          </a:xfrm>
          <a:prstGeom prst="rect">
            <a:avLst/>
          </a:prstGeom>
          <a:noFill/>
          <a:ln w="9525">
            <a:noFill/>
            <a:miter lim="800000"/>
            <a:headEnd/>
            <a:tailEnd/>
          </a:ln>
        </p:spPr>
        <p:txBody>
          <a:bodyPr wrap="none">
            <a:spAutoFit/>
          </a:bodyPr>
          <a:lstStyle/>
          <a:p>
            <a:pPr algn="ctr">
              <a:defRPr/>
            </a:pPr>
            <a:r>
              <a:rPr lang="sv-SE" sz="1200" b="1" dirty="0">
                <a:latin typeface="+mj-lt"/>
                <a:ea typeface="ヒラギノ角ゴ Pro W3" charset="-128"/>
                <a:cs typeface="+mn-cs"/>
              </a:rPr>
              <a:t>Typområden</a:t>
            </a:r>
          </a:p>
          <a:p>
            <a:pPr algn="ctr">
              <a:defRPr/>
            </a:pPr>
            <a:r>
              <a:rPr lang="sv-SE" sz="1200" b="1" dirty="0">
                <a:latin typeface="+mj-lt"/>
                <a:ea typeface="ヒラギノ角ゴ Pro W3" charset="-128"/>
                <a:cs typeface="+mn-cs"/>
              </a:rPr>
              <a:t>1977–1985</a:t>
            </a:r>
          </a:p>
        </p:txBody>
      </p:sp>
      <p:sp>
        <p:nvSpPr>
          <p:cNvPr id="47" name="Rectangle 8"/>
          <p:cNvSpPr>
            <a:spLocks noChangeArrowheads="1"/>
          </p:cNvSpPr>
          <p:nvPr/>
        </p:nvSpPr>
        <p:spPr bwMode="auto">
          <a:xfrm>
            <a:off x="1779588" y="5541963"/>
            <a:ext cx="1395412" cy="461962"/>
          </a:xfrm>
          <a:prstGeom prst="rect">
            <a:avLst/>
          </a:prstGeom>
          <a:noFill/>
          <a:ln w="9525">
            <a:noFill/>
            <a:miter lim="800000"/>
            <a:headEnd/>
            <a:tailEnd/>
          </a:ln>
        </p:spPr>
        <p:txBody>
          <a:bodyPr wrap="none">
            <a:spAutoFit/>
          </a:bodyPr>
          <a:lstStyle/>
          <a:p>
            <a:pPr algn="ctr">
              <a:defRPr/>
            </a:pPr>
            <a:r>
              <a:rPr lang="sv-SE" sz="1200" b="1" dirty="0">
                <a:latin typeface="+mj-lt"/>
                <a:ea typeface="ヒラギノ角ゴ Pro W3" charset="-128"/>
                <a:cs typeface="+mn-cs"/>
              </a:rPr>
              <a:t>Översiktsstudier</a:t>
            </a:r>
          </a:p>
          <a:p>
            <a:pPr algn="ctr">
              <a:defRPr/>
            </a:pPr>
            <a:r>
              <a:rPr lang="sv-SE" sz="1200" b="1" dirty="0">
                <a:latin typeface="+mj-lt"/>
                <a:ea typeface="ヒラギノ角ゴ Pro W3" charset="-128"/>
                <a:cs typeface="+mn-cs"/>
              </a:rPr>
              <a:t>1990-tal</a:t>
            </a:r>
          </a:p>
        </p:txBody>
      </p:sp>
      <p:sp>
        <p:nvSpPr>
          <p:cNvPr id="48" name="Rectangle 9"/>
          <p:cNvSpPr>
            <a:spLocks noChangeArrowheads="1"/>
          </p:cNvSpPr>
          <p:nvPr/>
        </p:nvSpPr>
        <p:spPr bwMode="auto">
          <a:xfrm>
            <a:off x="3708400" y="5541963"/>
            <a:ext cx="949325" cy="461962"/>
          </a:xfrm>
          <a:prstGeom prst="rect">
            <a:avLst/>
          </a:prstGeom>
          <a:noFill/>
          <a:ln w="9525">
            <a:noFill/>
            <a:miter lim="800000"/>
            <a:headEnd/>
            <a:tailEnd/>
          </a:ln>
        </p:spPr>
        <p:txBody>
          <a:bodyPr wrap="none">
            <a:spAutoFit/>
          </a:bodyPr>
          <a:lstStyle/>
          <a:p>
            <a:pPr algn="ctr">
              <a:defRPr/>
            </a:pPr>
            <a:r>
              <a:rPr lang="sv-SE" sz="1200" b="1" dirty="0">
                <a:latin typeface="+mj-lt"/>
                <a:ea typeface="ヒラギノ角ゴ Pro W3" charset="-128"/>
                <a:cs typeface="+mn-cs"/>
              </a:rPr>
              <a:t>Förstudier</a:t>
            </a:r>
          </a:p>
          <a:p>
            <a:pPr algn="ctr">
              <a:defRPr/>
            </a:pPr>
            <a:r>
              <a:rPr lang="sv-SE" sz="1200" b="1" dirty="0">
                <a:latin typeface="+mj-lt"/>
                <a:ea typeface="ヒラギノ角ゴ Pro W3" charset="-128"/>
                <a:cs typeface="+mn-cs"/>
              </a:rPr>
              <a:t>1993–2002</a:t>
            </a:r>
          </a:p>
        </p:txBody>
      </p:sp>
      <p:sp>
        <p:nvSpPr>
          <p:cNvPr id="126" name="Rektangel 125"/>
          <p:cNvSpPr/>
          <p:nvPr/>
        </p:nvSpPr>
        <p:spPr>
          <a:xfrm>
            <a:off x="323850" y="1220788"/>
            <a:ext cx="4895850" cy="49688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err="1"/>
          </a:p>
        </p:txBody>
      </p:sp>
      <p:sp>
        <p:nvSpPr>
          <p:cNvPr id="130" name="Text Box 7"/>
          <p:cNvSpPr txBox="1">
            <a:spLocks noChangeArrowheads="1"/>
          </p:cNvSpPr>
          <p:nvPr/>
        </p:nvSpPr>
        <p:spPr bwMode="auto">
          <a:xfrm>
            <a:off x="2700338" y="3444875"/>
            <a:ext cx="2519362" cy="307975"/>
          </a:xfrm>
          <a:prstGeom prst="rect">
            <a:avLst/>
          </a:prstGeom>
          <a:noFill/>
          <a:ln w="9525">
            <a:noFill/>
            <a:miter lim="800000"/>
            <a:headEnd/>
            <a:tailEnd/>
          </a:ln>
        </p:spPr>
        <p:txBody>
          <a:bodyPr>
            <a:spAutoFit/>
          </a:bodyPr>
          <a:lstStyle/>
          <a:p>
            <a:pPr>
              <a:spcBef>
                <a:spcPct val="50000"/>
              </a:spcBef>
              <a:defRPr/>
            </a:pPr>
            <a:r>
              <a:rPr lang="sv-SE" sz="1400" dirty="0">
                <a:latin typeface="+mj-lt"/>
                <a:ea typeface="ヒラギノ角ゴ Pro W3" charset="-128"/>
                <a:cs typeface="+mn-cs"/>
              </a:rPr>
              <a:t>Kärnbränsleförvar i Forsmark</a:t>
            </a:r>
          </a:p>
        </p:txBody>
      </p:sp>
      <p:pic>
        <p:nvPicPr>
          <p:cNvPr id="7175" name="Picture 2" descr="http://bildbanken.skb.se/fotoweb/cmdrequest/rest/preview.fwx/2-8_Plan-2008.jpg?rt=1&amp;f=B7D63A34BCDF1C7C8B2E185E1852D66DD839E7314E0CB8DEEC85FCC8916A385187AD20F8C3E932182717237045DD07FD531A6089517A05F4B25175DDE23EFCC909FB22FFDD33A18CD12056ECACAF57033BDF903C19799E5D40E29B4A54516341942150BDFC3239A4FAF24F5FFA907CF310730774F0A632D8C05D490DAEC9CFFCE5DB001975F8C7C6A6AACD08C17B74E5091F23001018539DF45B8B8D443C82B3B3E828B5C0594F36ED07C9898C2DCD38772F1F4DCC7EAE9A07A796F3D3F95252FE721E06310D6C37&amp;sz=8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775" y="3957638"/>
            <a:ext cx="2635250" cy="171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7"/>
          <p:cNvSpPr txBox="1">
            <a:spLocks noChangeArrowheads="1"/>
          </p:cNvSpPr>
          <p:nvPr/>
        </p:nvSpPr>
        <p:spPr bwMode="auto">
          <a:xfrm>
            <a:off x="2674938" y="5665788"/>
            <a:ext cx="3316287" cy="307975"/>
          </a:xfrm>
          <a:prstGeom prst="rect">
            <a:avLst/>
          </a:prstGeom>
          <a:noFill/>
          <a:ln w="9525">
            <a:noFill/>
            <a:miter lim="800000"/>
            <a:headEnd/>
            <a:tailEnd/>
          </a:ln>
        </p:spPr>
        <p:txBody>
          <a:bodyPr>
            <a:spAutoFit/>
          </a:bodyPr>
          <a:lstStyle/>
          <a:p>
            <a:pPr>
              <a:spcBef>
                <a:spcPct val="50000"/>
              </a:spcBef>
              <a:defRPr/>
            </a:pPr>
            <a:r>
              <a:rPr lang="sv-SE" sz="1400" dirty="0">
                <a:latin typeface="+mj-lt"/>
                <a:ea typeface="ヒラギノ角ゴ Pro W3" charset="-128"/>
                <a:cs typeface="+mn-cs"/>
              </a:rPr>
              <a:t>Inkapslingsanläggning i Oskarshamn</a:t>
            </a:r>
          </a:p>
        </p:txBody>
      </p:sp>
      <p:sp>
        <p:nvSpPr>
          <p:cNvPr id="16" name="Höger 15"/>
          <p:cNvSpPr/>
          <p:nvPr/>
        </p:nvSpPr>
        <p:spPr>
          <a:xfrm rot="18932544">
            <a:off x="1800225" y="4030663"/>
            <a:ext cx="1033463" cy="74612"/>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err="1"/>
          </a:p>
        </p:txBody>
      </p:sp>
      <p:sp>
        <p:nvSpPr>
          <p:cNvPr id="17" name="Höger 16"/>
          <p:cNvSpPr/>
          <p:nvPr/>
        </p:nvSpPr>
        <p:spPr>
          <a:xfrm>
            <a:off x="1763713" y="5468938"/>
            <a:ext cx="863600" cy="93662"/>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err="1"/>
          </a:p>
        </p:txBody>
      </p:sp>
      <p:pic>
        <p:nvPicPr>
          <p:cNvPr id="7179" name="Picture 6" descr="http://bildbanken.skb.se/fotoweb/cmdrequest/rest/preview.fwx/1-1_019.jpg?rt=1&amp;f=B7D63A34BCDF1C7C8B2E185E1852D66DD839E7314E0CB8DEEC85FCC8916A385187AD20F8C3E932182717237045DD07FD531A6089517A05F4B25175DDE23EFCC909FB22FFDD33A18CD12056ECACAF57033BDF903C19799E5D30895EB53FD064BE37D1588B8AE5BB5AF960DD7F668F3005C5D668E83C8B46D12841F49F779C7C3FB9B7C7020DBBD04BF6E0247E5314E98407AB33A495961B3E8D994FCF921710FF413BF181BE5B5C2A3C32D034BE85E73DD893C5A8A559A30062B4C6D1F3054AB29A2E92FAA54DE3FA8E180316ABADB1F58CD4A0359B8F9D4FA2FD9739BE2D8E82&amp;sz=80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4950" y="1581150"/>
            <a:ext cx="262255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180" name="Grupp 21"/>
          <p:cNvGrpSpPr>
            <a:grpSpLocks/>
          </p:cNvGrpSpPr>
          <p:nvPr/>
        </p:nvGrpSpPr>
        <p:grpSpPr bwMode="auto">
          <a:xfrm>
            <a:off x="684213" y="1509713"/>
            <a:ext cx="2008187" cy="4727575"/>
            <a:chOff x="1317625" y="1158875"/>
            <a:chExt cx="2268538" cy="5337175"/>
          </a:xfrm>
        </p:grpSpPr>
        <p:pic>
          <p:nvPicPr>
            <p:cNvPr id="7183" name="Bildobjekt 5" descr="1-2_R0724.em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17625" y="1158875"/>
              <a:ext cx="2268538"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4" name="Ellips 44"/>
            <p:cNvSpPr>
              <a:spLocks noChangeArrowheads="1"/>
            </p:cNvSpPr>
            <p:nvPr/>
          </p:nvSpPr>
          <p:spPr bwMode="auto">
            <a:xfrm>
              <a:off x="2365375" y="5627688"/>
              <a:ext cx="111125" cy="112712"/>
            </a:xfrm>
            <a:prstGeom prst="ellipse">
              <a:avLst/>
            </a:prstGeom>
            <a:solidFill>
              <a:schemeClr val="folHlink"/>
            </a:solidFill>
            <a:ln w="9525" algn="ctr">
              <a:solidFill>
                <a:schemeClr val="bg2"/>
              </a:solidFill>
              <a:round/>
              <a:headEnd/>
              <a:tailEnd/>
            </a:ln>
          </p:spPr>
          <p:txBody>
            <a:bodyPr wrap="none"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sv-SE" altLang="sv-SE"/>
            </a:p>
          </p:txBody>
        </p:sp>
        <p:sp>
          <p:nvSpPr>
            <p:cNvPr id="7185" name="Ellips 45"/>
            <p:cNvSpPr>
              <a:spLocks noChangeArrowheads="1"/>
            </p:cNvSpPr>
            <p:nvPr/>
          </p:nvSpPr>
          <p:spPr bwMode="auto">
            <a:xfrm>
              <a:off x="2651125" y="4471988"/>
              <a:ext cx="111125" cy="111125"/>
            </a:xfrm>
            <a:prstGeom prst="ellipse">
              <a:avLst/>
            </a:prstGeom>
            <a:solidFill>
              <a:schemeClr val="folHlink"/>
            </a:solidFill>
            <a:ln w="9525" algn="ctr">
              <a:solidFill>
                <a:schemeClr val="bg2"/>
              </a:solidFill>
              <a:round/>
              <a:headEnd/>
              <a:tailEnd/>
            </a:ln>
          </p:spPr>
          <p:txBody>
            <a:bodyPr wrap="none"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sv-SE" altLang="sv-SE"/>
            </a:p>
          </p:txBody>
        </p:sp>
      </p:grpSp>
      <p:pic>
        <p:nvPicPr>
          <p:cNvPr id="7181" name="Picture 2" descr="http://bildbanken.skb.se/fotoweb/cmdrequest/rest/preview.fwx/2-1_R0912.jpg?rt=1&amp;f=B7D63A34BCDF1C7C8B2E185E1852D66DD839E7314E0CB8DEEC85FCC8916A385187AD20F8C3E932182717237045DD07FD531A6089517A05F4B25175DDE23EFCC909FB22FFDD33A18CD12056ECACAF57033BDF903C19799E5D40E29B4A54516341942150BDFC3239A4DFFD06797D3BE10DC7EFC73736347AE765D4B04B3F9B3D6E772A69377CB45C2756FB5EAFD1FFCED77E3A0E59E655CAB679A67397B12655C90A9159A231ED77524D8402A909BDC62776C4DCD277BD99A841F07790A5F918B67EBBE870F6F7EB1155CBCD119A9FD719&amp;sz=80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70525" y="1844675"/>
            <a:ext cx="3357563"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2" name="Rubrik 1"/>
          <p:cNvSpPr>
            <a:spLocks noGrp="1"/>
          </p:cNvSpPr>
          <p:nvPr>
            <p:ph type="title"/>
          </p:nvPr>
        </p:nvSpPr>
        <p:spPr>
          <a:xfrm>
            <a:off x="471488" y="260350"/>
            <a:ext cx="8247062" cy="582613"/>
          </a:xfrm>
        </p:spPr>
        <p:txBody>
          <a:bodyPr/>
          <a:lstStyle/>
          <a:p>
            <a:r>
              <a:rPr lang="sv-SE" altLang="sv-SE" dirty="0" smtClean="0">
                <a:ea typeface="ヒラギノ角ゴ Pro W3"/>
                <a:cs typeface="ヒラギノ角ゴ Pro W3"/>
              </a:rPr>
              <a:t>Ansökan om KBS-3 systemet – mars 2011</a:t>
            </a:r>
          </a:p>
        </p:txBody>
      </p:sp>
      <p:sp>
        <p:nvSpPr>
          <p:cNvPr id="18" name="Text Box 7"/>
          <p:cNvSpPr txBox="1">
            <a:spLocks noChangeArrowheads="1"/>
          </p:cNvSpPr>
          <p:nvPr/>
        </p:nvSpPr>
        <p:spPr bwMode="auto">
          <a:xfrm>
            <a:off x="6008241" y="5425479"/>
            <a:ext cx="3316287" cy="307777"/>
          </a:xfrm>
          <a:prstGeom prst="rect">
            <a:avLst/>
          </a:prstGeom>
          <a:noFill/>
          <a:ln w="9525">
            <a:noFill/>
            <a:miter lim="800000"/>
            <a:headEnd/>
            <a:tailEnd/>
          </a:ln>
        </p:spPr>
        <p:txBody>
          <a:bodyPr>
            <a:spAutoFit/>
          </a:bodyPr>
          <a:lstStyle/>
          <a:p>
            <a:pPr>
              <a:spcBef>
                <a:spcPct val="50000"/>
              </a:spcBef>
              <a:defRPr/>
            </a:pPr>
            <a:r>
              <a:rPr lang="sv-SE" sz="1400" dirty="0" smtClean="0">
                <a:latin typeface="+mj-lt"/>
                <a:ea typeface="ヒラギノ角ゴ Pro W3" charset="-128"/>
                <a:cs typeface="+mn-cs"/>
              </a:rPr>
              <a:t>Slutförvaring enligt KBS-3 metoden</a:t>
            </a:r>
            <a:endParaRPr lang="sv-SE" sz="1400" dirty="0">
              <a:latin typeface="+mj-lt"/>
              <a:ea typeface="ヒラギノ角ゴ Pro W3" charset="-128"/>
              <a:cs typeface="+mn-cs"/>
            </a:endParaRPr>
          </a:p>
        </p:txBody>
      </p:sp>
    </p:spTree>
    <p:extLst>
      <p:ext uri="{BB962C8B-B14F-4D97-AF65-F5344CB8AC3E}">
        <p14:creationId xmlns:p14="http://schemas.microsoft.com/office/powerpoint/2010/main" xmlns="" val="2811167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ext uri="{D42A27DB-BD31-4B8C-83A1-F6EECF244321}">
                <p14:modId xmlns:p14="http://schemas.microsoft.com/office/powerpoint/2010/main" xmlns="" val="1172704464"/>
              </p:ext>
            </p:extLst>
          </p:nvPr>
        </p:nvGraphicFramePr>
        <p:xfrm>
          <a:off x="0" y="0"/>
          <a:ext cx="158750" cy="158750"/>
        </p:xfrm>
        <a:graphic>
          <a:graphicData uri="http://schemas.openxmlformats.org/presentationml/2006/ole">
            <p:oleObj spid="_x0000_s2058" name="think-cell Slide" r:id="rId42" imgW="360" imgH="360" progId="">
              <p:embed/>
            </p:oleObj>
          </a:graphicData>
        </a:graphic>
      </p:graphicFrame>
      <p:sp>
        <p:nvSpPr>
          <p:cNvPr id="2" name="Rubrik 1"/>
          <p:cNvSpPr>
            <a:spLocks noGrp="1"/>
          </p:cNvSpPr>
          <p:nvPr>
            <p:ph type="title"/>
            <p:custDataLst>
              <p:tags r:id="rId2"/>
            </p:custDataLst>
          </p:nvPr>
        </p:nvSpPr>
        <p:spPr>
          <a:xfrm>
            <a:off x="471488" y="326126"/>
            <a:ext cx="8247062" cy="582594"/>
          </a:xfrm>
        </p:spPr>
        <p:txBody>
          <a:bodyPr vert="horz" lIns="91440" tIns="45720" rIns="91440" bIns="45720" rtlCol="0" anchor="t">
            <a:noAutofit/>
          </a:bodyPr>
          <a:lstStyle/>
          <a:p>
            <a:r>
              <a:rPr lang="sv-SE" sz="2400" dirty="0" smtClean="0"/>
              <a:t>Tillståndsprövning enligt Miljöbalken och Kärntekniklagen</a:t>
            </a:r>
            <a:endParaRPr lang="sv-SE" sz="2400" dirty="0"/>
          </a:p>
        </p:txBody>
      </p:sp>
      <p:pic>
        <p:nvPicPr>
          <p:cNvPr id="8" name="Picture 7"/>
          <p:cNvPicPr>
            <a:picLocks noChangeAspect="1"/>
          </p:cNvPicPr>
          <p:nvPr>
            <p:custDataLst>
              <p:tags r:id="rId3"/>
            </p:custDataLst>
          </p:nvPr>
        </p:nvPicPr>
        <p:blipFill>
          <a:blip r:embed="rId43" cstate="print">
            <a:extLst>
              <a:ext uri="{28A0092B-C50C-407E-A947-70E740481C1C}">
                <a14:useLocalDpi xmlns:a14="http://schemas.microsoft.com/office/drawing/2010/main" xmlns="" val="0"/>
              </a:ext>
            </a:extLst>
          </a:blip>
          <a:stretch>
            <a:fillRect/>
          </a:stretch>
        </p:blipFill>
        <p:spPr>
          <a:xfrm>
            <a:off x="768483" y="1346462"/>
            <a:ext cx="1709928" cy="826008"/>
          </a:xfrm>
          <a:prstGeom prst="rect">
            <a:avLst/>
          </a:prstGeom>
          <a:ln w="127000" cap="sq">
            <a:solidFill>
              <a:schemeClr val="accent4">
                <a:lumMod val="75000"/>
              </a:schemeClr>
            </a:solidFill>
            <a:miter lim="800000"/>
          </a:ln>
          <a:effectLst>
            <a:outerShdw blurRad="57150" dist="50800" dir="2700000" algn="tl" rotWithShape="0">
              <a:srgbClr val="000000">
                <a:alpha val="40000"/>
              </a:srgbClr>
            </a:outerShdw>
          </a:effectLst>
        </p:spPr>
      </p:pic>
      <p:sp>
        <p:nvSpPr>
          <p:cNvPr id="47" name="Rectangle 3"/>
          <p:cNvSpPr>
            <a:spLocks noGrp="1" noChangeArrowheads="1"/>
          </p:cNvSpPr>
          <p:nvPr>
            <p:custDataLst>
              <p:tags r:id="rId4"/>
            </p:custDataLst>
          </p:nvPr>
        </p:nvSpPr>
        <p:spPr bwMode="auto">
          <a:xfrm>
            <a:off x="335140" y="1196752"/>
            <a:ext cx="8557340" cy="1125428"/>
          </a:xfrm>
          <a:prstGeom prst="roundRect">
            <a:avLst/>
          </a:prstGeom>
          <a:noFill/>
          <a:ln w="28575">
            <a:solidFill>
              <a:srgbClr val="000000"/>
            </a:solidFill>
            <a:miter lim="800000"/>
            <a:headEnd/>
            <a:tailEnd/>
          </a:ln>
          <a:effectLst/>
          <a:extLst>
            <a:ext uri="{909E8E84-426E-40DD-AFC4-6F175D3DCCD1}">
              <a14:hiddenFill xmlns:a14="http://schemas.microsoft.com/office/drawing/2010/main" xmlns="">
                <a:solidFill>
                  <a:srgbClr val="FFFFFF"/>
                </a:solidFill>
              </a14:hiddenFill>
            </a:ext>
          </a:extLst>
        </p:spPr>
        <p:txBody>
          <a:bodyPr vert="horz" wrap="square" lIns="36000" tIns="72000" rIns="36000" bIns="43247"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dk1"/>
                </a:solidFill>
                <a:latin typeface="+mn-lt"/>
                <a:ea typeface="+mn-ea"/>
                <a:cs typeface="+mn-cs"/>
              </a:defRPr>
            </a:lvl1pPr>
            <a:lvl2pPr marL="742950" indent="-285750" algn="l" rtl="0" eaLnBrk="0" fontAlgn="base" hangingPunct="0">
              <a:spcBef>
                <a:spcPct val="20000"/>
              </a:spcBef>
              <a:spcAft>
                <a:spcPct val="0"/>
              </a:spcAft>
              <a:buChar char="–"/>
              <a:defRPr sz="16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1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dk1"/>
                </a:solidFill>
                <a:latin typeface="+mn-lt"/>
                <a:ea typeface="+mn-ea"/>
                <a:cs typeface="+mn-cs"/>
              </a:defRPr>
            </a:lvl5pPr>
            <a:lvl6pPr marL="2514600" indent="-228600" algn="l" rtl="0" fontAlgn="base">
              <a:spcBef>
                <a:spcPct val="20000"/>
              </a:spcBef>
              <a:spcAft>
                <a:spcPct val="0"/>
              </a:spcAft>
              <a:buChar char="•"/>
              <a:defRPr sz="1000">
                <a:solidFill>
                  <a:schemeClr val="dk1"/>
                </a:solidFill>
                <a:latin typeface="+mn-lt"/>
                <a:ea typeface="+mn-ea"/>
                <a:cs typeface="+mn-cs"/>
              </a:defRPr>
            </a:lvl6pPr>
            <a:lvl7pPr marL="2971800" indent="-228600" algn="l" rtl="0" fontAlgn="base">
              <a:spcBef>
                <a:spcPct val="20000"/>
              </a:spcBef>
              <a:spcAft>
                <a:spcPct val="0"/>
              </a:spcAft>
              <a:buChar char="•"/>
              <a:defRPr sz="1000">
                <a:solidFill>
                  <a:schemeClr val="dk1"/>
                </a:solidFill>
                <a:latin typeface="+mn-lt"/>
                <a:ea typeface="+mn-ea"/>
                <a:cs typeface="+mn-cs"/>
              </a:defRPr>
            </a:lvl7pPr>
            <a:lvl8pPr marL="3429000" indent="-228600" algn="l" rtl="0" fontAlgn="base">
              <a:spcBef>
                <a:spcPct val="20000"/>
              </a:spcBef>
              <a:spcAft>
                <a:spcPct val="0"/>
              </a:spcAft>
              <a:buChar char="•"/>
              <a:defRPr sz="1000">
                <a:solidFill>
                  <a:schemeClr val="dk1"/>
                </a:solidFill>
                <a:latin typeface="+mn-lt"/>
                <a:ea typeface="+mn-ea"/>
                <a:cs typeface="+mn-cs"/>
              </a:defRPr>
            </a:lvl8pPr>
            <a:lvl9pPr marL="3886200" indent="-228600" algn="l" rtl="0" fontAlgn="base">
              <a:spcBef>
                <a:spcPct val="20000"/>
              </a:spcBef>
              <a:spcAft>
                <a:spcPct val="0"/>
              </a:spcAft>
              <a:buChar char="•"/>
              <a:defRPr sz="1000">
                <a:solidFill>
                  <a:schemeClr val="dk1"/>
                </a:solidFill>
                <a:latin typeface="+mn-lt"/>
                <a:ea typeface="+mn-ea"/>
                <a:cs typeface="+mn-cs"/>
              </a:defRPr>
            </a:lvl9pPr>
          </a:lstStyle>
          <a:p>
            <a:pPr marL="179388" indent="-179388" algn="ctr">
              <a:buSzPct val="100000"/>
              <a:buFont typeface="Arial" pitchFamily="34" charset="0"/>
              <a:buChar char="•"/>
              <a:defRPr/>
            </a:pPr>
            <a:endParaRPr lang="sv-SE" sz="1600" b="1" dirty="0">
              <a:solidFill>
                <a:srgbClr val="000000"/>
              </a:solidFill>
              <a:latin typeface="Arial"/>
            </a:endParaRPr>
          </a:p>
          <a:p>
            <a:pPr marL="179388" indent="-179388" algn="ctr">
              <a:buSzPct val="100000"/>
              <a:buFont typeface="Arial" pitchFamily="34" charset="0"/>
              <a:buChar char="•"/>
              <a:defRPr/>
            </a:pPr>
            <a:endParaRPr lang="sv-SE" sz="1600" b="1" dirty="0" smtClean="0">
              <a:solidFill>
                <a:srgbClr val="000000"/>
              </a:solidFill>
              <a:latin typeface="Arial"/>
            </a:endParaRPr>
          </a:p>
        </p:txBody>
      </p:sp>
      <p:sp>
        <p:nvSpPr>
          <p:cNvPr id="48" name="TextBox 47"/>
          <p:cNvSpPr txBox="1"/>
          <p:nvPr>
            <p:custDataLst>
              <p:tags r:id="rId5"/>
            </p:custDataLst>
          </p:nvPr>
        </p:nvSpPr>
        <p:spPr>
          <a:xfrm>
            <a:off x="3556469" y="1032991"/>
            <a:ext cx="2114682" cy="307777"/>
          </a:xfrm>
          <a:prstGeom prst="rect">
            <a:avLst/>
          </a:prstGeom>
          <a:solidFill>
            <a:schemeClr val="bg1"/>
          </a:solidFill>
        </p:spPr>
        <p:txBody>
          <a:bodyPr wrap="none" rtlCol="0">
            <a:spAutoFit/>
          </a:bodyPr>
          <a:lstStyle/>
          <a:p>
            <a:pPr algn="ctr" defTabSz="457200" fontAlgn="base">
              <a:spcBef>
                <a:spcPct val="0"/>
              </a:spcBef>
              <a:spcAft>
                <a:spcPct val="0"/>
              </a:spcAft>
            </a:pPr>
            <a:r>
              <a:rPr lang="sv-SE" sz="1400" b="1" dirty="0" smtClean="0">
                <a:solidFill>
                  <a:prstClr val="black"/>
                </a:solidFill>
                <a:latin typeface="Arial"/>
              </a:rPr>
              <a:t>SKB:s tre ansökningar</a:t>
            </a:r>
            <a:endParaRPr lang="sv-SE" sz="1400" b="1" dirty="0">
              <a:solidFill>
                <a:prstClr val="black"/>
              </a:solidFill>
              <a:latin typeface="Arial"/>
            </a:endParaRPr>
          </a:p>
        </p:txBody>
      </p:sp>
      <p:sp>
        <p:nvSpPr>
          <p:cNvPr id="49" name="TextBox 48"/>
          <p:cNvSpPr txBox="1"/>
          <p:nvPr>
            <p:custDataLst>
              <p:tags r:id="rId6"/>
            </p:custDataLst>
          </p:nvPr>
        </p:nvSpPr>
        <p:spPr>
          <a:xfrm>
            <a:off x="2608651" y="1530250"/>
            <a:ext cx="1243269" cy="523220"/>
          </a:xfrm>
          <a:prstGeom prst="rect">
            <a:avLst/>
          </a:prstGeom>
          <a:noFill/>
        </p:spPr>
        <p:txBody>
          <a:bodyPr wrap="square" rtlCol="0">
            <a:spAutoFit/>
          </a:bodyPr>
          <a:lstStyle/>
          <a:p>
            <a:pPr defTabSz="457200" fontAlgn="base">
              <a:spcBef>
                <a:spcPct val="0"/>
              </a:spcBef>
              <a:spcAft>
                <a:spcPct val="0"/>
              </a:spcAft>
            </a:pPr>
            <a:r>
              <a:rPr lang="sv-SE" sz="1400" b="1" dirty="0" smtClean="0">
                <a:solidFill>
                  <a:srgbClr val="77933C">
                    <a:lumMod val="75000"/>
                  </a:srgbClr>
                </a:solidFill>
                <a:latin typeface="Arial"/>
              </a:rPr>
              <a:t>Enligt Miljöbalken</a:t>
            </a:r>
            <a:endParaRPr lang="sv-SE" sz="1400" b="1" dirty="0">
              <a:solidFill>
                <a:srgbClr val="77933C">
                  <a:lumMod val="75000"/>
                </a:srgbClr>
              </a:solidFill>
              <a:latin typeface="Arial"/>
            </a:endParaRPr>
          </a:p>
        </p:txBody>
      </p:sp>
      <p:pic>
        <p:nvPicPr>
          <p:cNvPr id="50" name="Picture 49"/>
          <p:cNvPicPr>
            <a:picLocks noChangeAspect="1"/>
          </p:cNvPicPr>
          <p:nvPr>
            <p:custDataLst>
              <p:tags r:id="rId7"/>
            </p:custDataLst>
          </p:nvPr>
        </p:nvPicPr>
        <p:blipFill>
          <a:blip r:embed="rId43" cstate="print">
            <a:extLst>
              <a:ext uri="{28A0092B-C50C-407E-A947-70E740481C1C}">
                <a14:useLocalDpi xmlns:a14="http://schemas.microsoft.com/office/drawing/2010/main" xmlns="" val="0"/>
              </a:ext>
            </a:extLst>
          </a:blip>
          <a:stretch>
            <a:fillRect/>
          </a:stretch>
        </p:blipFill>
        <p:spPr>
          <a:xfrm>
            <a:off x="6570154" y="1346462"/>
            <a:ext cx="1709928" cy="826008"/>
          </a:xfrm>
          <a:prstGeom prst="rect">
            <a:avLst/>
          </a:prstGeom>
          <a:solidFill>
            <a:schemeClr val="accent5">
              <a:lumMod val="75000"/>
            </a:schemeClr>
          </a:solidFill>
          <a:ln w="127000" cap="sq">
            <a:solidFill>
              <a:schemeClr val="accent5">
                <a:lumMod val="75000"/>
              </a:schemeClr>
            </a:solidFill>
            <a:miter lim="800000"/>
          </a:ln>
          <a:effectLst>
            <a:outerShdw blurRad="57150" dist="50800" dir="2700000" algn="tl" rotWithShape="0">
              <a:srgbClr val="000000">
                <a:alpha val="40000"/>
              </a:srgbClr>
            </a:outerShdw>
          </a:effectLst>
        </p:spPr>
      </p:pic>
      <p:sp>
        <p:nvSpPr>
          <p:cNvPr id="51" name="TextBox 50"/>
          <p:cNvSpPr txBox="1"/>
          <p:nvPr>
            <p:custDataLst>
              <p:tags r:id="rId8"/>
            </p:custDataLst>
          </p:nvPr>
        </p:nvSpPr>
        <p:spPr>
          <a:xfrm>
            <a:off x="4788024" y="1530250"/>
            <a:ext cx="1656184" cy="523220"/>
          </a:xfrm>
          <a:prstGeom prst="rect">
            <a:avLst/>
          </a:prstGeom>
          <a:noFill/>
        </p:spPr>
        <p:txBody>
          <a:bodyPr wrap="square" rtlCol="0">
            <a:spAutoFit/>
          </a:bodyPr>
          <a:lstStyle/>
          <a:p>
            <a:pPr algn="r" defTabSz="457200" fontAlgn="base">
              <a:spcBef>
                <a:spcPct val="0"/>
              </a:spcBef>
              <a:spcAft>
                <a:spcPct val="0"/>
              </a:spcAft>
            </a:pPr>
            <a:r>
              <a:rPr lang="sv-SE" sz="1400" b="1" dirty="0" smtClean="0">
                <a:solidFill>
                  <a:srgbClr val="F7923F">
                    <a:lumMod val="75000"/>
                  </a:srgbClr>
                </a:solidFill>
                <a:latin typeface="Arial"/>
              </a:rPr>
              <a:t>Två enligt Kärntekniklagen</a:t>
            </a:r>
            <a:endParaRPr lang="sv-SE" sz="1400" b="1" dirty="0">
              <a:solidFill>
                <a:srgbClr val="F7923F">
                  <a:lumMod val="75000"/>
                </a:srgbClr>
              </a:solidFill>
              <a:latin typeface="Arial"/>
            </a:endParaRPr>
          </a:p>
        </p:txBody>
      </p:sp>
      <p:grpSp>
        <p:nvGrpSpPr>
          <p:cNvPr id="69" name="Group 68"/>
          <p:cNvGrpSpPr/>
          <p:nvPr>
            <p:custDataLst>
              <p:tags r:id="rId9"/>
            </p:custDataLst>
          </p:nvPr>
        </p:nvGrpSpPr>
        <p:grpSpPr>
          <a:xfrm>
            <a:off x="335140" y="2561616"/>
            <a:ext cx="2425157" cy="1207770"/>
            <a:chOff x="899592" y="2401143"/>
            <a:chExt cx="2425157" cy="1207770"/>
          </a:xfrm>
        </p:grpSpPr>
        <p:sp>
          <p:nvSpPr>
            <p:cNvPr id="61" name="Rounded Rectangle 60"/>
            <p:cNvSpPr/>
            <p:nvPr>
              <p:custDataLst>
                <p:tags r:id="rId37"/>
              </p:custDataLst>
            </p:nvPr>
          </p:nvSpPr>
          <p:spPr>
            <a:xfrm>
              <a:off x="899592" y="2528913"/>
              <a:ext cx="2425157" cy="1080000"/>
            </a:xfrm>
            <a:prstGeom prst="roundRect">
              <a:avLst/>
            </a:prstGeom>
            <a:noFill/>
            <a:ln w="28575" algn="ctr">
              <a:solidFill>
                <a:schemeClr val="accent4">
                  <a:lumMod val="75000"/>
                </a:schemeClr>
              </a:solidFill>
              <a:miter lim="800000"/>
              <a:headEnd/>
              <a:tailEnd/>
            </a:ln>
          </p:spPr>
          <p:txBody>
            <a:bodyPr lIns="157752" tIns="78876" rIns="80138" bIns="40069"/>
            <a:lstStyle/>
            <a:p>
              <a:pPr defTabSz="457200" fontAlgn="base">
                <a:spcBef>
                  <a:spcPct val="0"/>
                </a:spcBef>
                <a:spcAft>
                  <a:spcPct val="0"/>
                </a:spcAft>
              </a:pPr>
              <a:endParaRPr lang="sv-SE" dirty="0" err="1">
                <a:solidFill>
                  <a:prstClr val="white">
                    <a:lumMod val="50000"/>
                  </a:prstClr>
                </a:solidFill>
                <a:latin typeface="Arial"/>
              </a:endParaRPr>
            </a:p>
          </p:txBody>
        </p:sp>
        <p:pic>
          <p:nvPicPr>
            <p:cNvPr id="56" name="Picture 55"/>
            <p:cNvPicPr>
              <a:picLocks noChangeAspect="1"/>
            </p:cNvPicPr>
            <p:nvPr>
              <p:custDataLst>
                <p:tags r:id="rId38"/>
              </p:custDataLst>
            </p:nvPr>
          </p:nvPicPr>
          <p:blipFill rotWithShape="1">
            <a:blip r:embed="rId44" cstate="print">
              <a:extLst>
                <a:ext uri="{28A0092B-C50C-407E-A947-70E740481C1C}">
                  <a14:useLocalDpi xmlns:a14="http://schemas.microsoft.com/office/drawing/2010/main" xmlns="" val="0"/>
                </a:ext>
              </a:extLst>
            </a:blip>
            <a:srcRect r="37871"/>
            <a:stretch/>
          </p:blipFill>
          <p:spPr>
            <a:xfrm>
              <a:off x="1187624" y="2636912"/>
              <a:ext cx="1978917" cy="579120"/>
            </a:xfrm>
            <a:prstGeom prst="rect">
              <a:avLst/>
            </a:prstGeom>
          </p:spPr>
        </p:pic>
        <p:sp>
          <p:nvSpPr>
            <p:cNvPr id="62" name="TextBox 61"/>
            <p:cNvSpPr txBox="1"/>
            <p:nvPr>
              <p:custDataLst>
                <p:tags r:id="rId39"/>
              </p:custDataLst>
            </p:nvPr>
          </p:nvSpPr>
          <p:spPr>
            <a:xfrm>
              <a:off x="1187624" y="2401143"/>
              <a:ext cx="862737" cy="307777"/>
            </a:xfrm>
            <a:prstGeom prst="rect">
              <a:avLst/>
            </a:prstGeom>
            <a:solidFill>
              <a:schemeClr val="bg1"/>
            </a:solidFill>
          </p:spPr>
          <p:txBody>
            <a:bodyPr wrap="none" rtlCol="0">
              <a:spAutoFit/>
            </a:bodyPr>
            <a:lstStyle/>
            <a:p>
              <a:pPr defTabSz="457200" fontAlgn="base">
                <a:spcBef>
                  <a:spcPct val="0"/>
                </a:spcBef>
                <a:spcAft>
                  <a:spcPct val="0"/>
                </a:spcAft>
              </a:pPr>
              <a:r>
                <a:rPr lang="sv-SE" sz="1400" b="1" dirty="0" smtClean="0">
                  <a:solidFill>
                    <a:srgbClr val="77933C">
                      <a:lumMod val="75000"/>
                    </a:srgbClr>
                  </a:solidFill>
                  <a:latin typeface="Arial"/>
                </a:rPr>
                <a:t>Bereder</a:t>
              </a:r>
              <a:endParaRPr lang="sv-SE" sz="1400" b="1" dirty="0">
                <a:solidFill>
                  <a:srgbClr val="77933C">
                    <a:lumMod val="75000"/>
                  </a:srgbClr>
                </a:solidFill>
                <a:latin typeface="Arial"/>
              </a:endParaRPr>
            </a:p>
          </p:txBody>
        </p:sp>
      </p:grpSp>
      <p:grpSp>
        <p:nvGrpSpPr>
          <p:cNvPr id="68" name="Group 67"/>
          <p:cNvGrpSpPr/>
          <p:nvPr>
            <p:custDataLst>
              <p:tags r:id="rId10"/>
            </p:custDataLst>
          </p:nvPr>
        </p:nvGrpSpPr>
        <p:grpSpPr>
          <a:xfrm>
            <a:off x="6467323" y="2561616"/>
            <a:ext cx="2425157" cy="1207769"/>
            <a:chOff x="5796136" y="2417600"/>
            <a:chExt cx="2425157" cy="1207769"/>
          </a:xfrm>
        </p:grpSpPr>
        <p:pic>
          <p:nvPicPr>
            <p:cNvPr id="52" name="Bildobjekt 74" descr="SSM.gif"/>
            <p:cNvPicPr>
              <a:picLocks noChangeAspect="1"/>
            </p:cNvPicPr>
            <p:nvPr>
              <p:custDataLst>
                <p:tags r:id="rId34"/>
              </p:custDataLst>
            </p:nvPr>
          </p:nvPicPr>
          <p:blipFill>
            <a:blip r:embed="rId45" cstate="print"/>
            <a:stretch>
              <a:fillRect/>
            </a:stretch>
          </p:blipFill>
          <p:spPr>
            <a:xfrm>
              <a:off x="6291452" y="2603004"/>
              <a:ext cx="1260735" cy="936000"/>
            </a:xfrm>
            <a:prstGeom prst="rect">
              <a:avLst/>
            </a:prstGeom>
          </p:spPr>
        </p:pic>
        <p:sp>
          <p:nvSpPr>
            <p:cNvPr id="63" name="Rounded Rectangle 62"/>
            <p:cNvSpPr/>
            <p:nvPr>
              <p:custDataLst>
                <p:tags r:id="rId35"/>
              </p:custDataLst>
            </p:nvPr>
          </p:nvSpPr>
          <p:spPr>
            <a:xfrm>
              <a:off x="5796136" y="2545369"/>
              <a:ext cx="2425157" cy="1080000"/>
            </a:xfrm>
            <a:prstGeom prst="roundRect">
              <a:avLst/>
            </a:prstGeom>
            <a:noFill/>
            <a:ln w="28575" algn="ctr">
              <a:solidFill>
                <a:schemeClr val="accent5">
                  <a:lumMod val="75000"/>
                </a:schemeClr>
              </a:solidFill>
              <a:miter lim="800000"/>
              <a:headEnd/>
              <a:tailEnd/>
            </a:ln>
          </p:spPr>
          <p:txBody>
            <a:bodyPr lIns="157752" tIns="78876" rIns="80138" bIns="40069"/>
            <a:lstStyle/>
            <a:p>
              <a:pPr defTabSz="457200" fontAlgn="base">
                <a:spcBef>
                  <a:spcPct val="0"/>
                </a:spcBef>
                <a:spcAft>
                  <a:spcPct val="0"/>
                </a:spcAft>
              </a:pPr>
              <a:endParaRPr lang="sv-SE" dirty="0" err="1">
                <a:solidFill>
                  <a:prstClr val="black"/>
                </a:solidFill>
                <a:latin typeface="Arial"/>
              </a:endParaRPr>
            </a:p>
          </p:txBody>
        </p:sp>
        <p:sp>
          <p:nvSpPr>
            <p:cNvPr id="64" name="TextBox 63"/>
            <p:cNvSpPr txBox="1"/>
            <p:nvPr>
              <p:custDataLst>
                <p:tags r:id="rId36"/>
              </p:custDataLst>
            </p:nvPr>
          </p:nvSpPr>
          <p:spPr>
            <a:xfrm>
              <a:off x="6886852" y="2417600"/>
              <a:ext cx="862737" cy="307777"/>
            </a:xfrm>
            <a:prstGeom prst="rect">
              <a:avLst/>
            </a:prstGeom>
            <a:solidFill>
              <a:schemeClr val="bg1"/>
            </a:solidFill>
          </p:spPr>
          <p:txBody>
            <a:bodyPr wrap="none" rtlCol="0">
              <a:spAutoFit/>
            </a:bodyPr>
            <a:lstStyle/>
            <a:p>
              <a:pPr defTabSz="457200" fontAlgn="base">
                <a:spcBef>
                  <a:spcPct val="0"/>
                </a:spcBef>
                <a:spcAft>
                  <a:spcPct val="0"/>
                </a:spcAft>
              </a:pPr>
              <a:r>
                <a:rPr lang="sv-SE" sz="1400" b="1" dirty="0" smtClean="0">
                  <a:solidFill>
                    <a:srgbClr val="F7923F">
                      <a:lumMod val="75000"/>
                    </a:srgbClr>
                  </a:solidFill>
                  <a:latin typeface="Arial"/>
                </a:rPr>
                <a:t>Bereder</a:t>
              </a:r>
              <a:endParaRPr lang="sv-SE" sz="1400" b="1" dirty="0">
                <a:solidFill>
                  <a:srgbClr val="F7923F">
                    <a:lumMod val="75000"/>
                  </a:srgbClr>
                </a:solidFill>
                <a:latin typeface="Arial"/>
              </a:endParaRPr>
            </a:p>
          </p:txBody>
        </p:sp>
      </p:grpSp>
      <p:sp>
        <p:nvSpPr>
          <p:cNvPr id="66" name="Isosceles Triangle 65"/>
          <p:cNvSpPr/>
          <p:nvPr>
            <p:custDataLst>
              <p:tags r:id="rId11"/>
            </p:custDataLst>
          </p:nvPr>
        </p:nvSpPr>
        <p:spPr>
          <a:xfrm rot="10800000">
            <a:off x="1209061" y="2420887"/>
            <a:ext cx="828774" cy="107999"/>
          </a:xfrm>
          <a:prstGeom prst="triangle">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67" name="Isosceles Triangle 66"/>
          <p:cNvSpPr/>
          <p:nvPr>
            <p:custDataLst>
              <p:tags r:id="rId12"/>
            </p:custDataLst>
          </p:nvPr>
        </p:nvSpPr>
        <p:spPr>
          <a:xfrm rot="10800000">
            <a:off x="7010731" y="2420888"/>
            <a:ext cx="828774" cy="107999"/>
          </a:xfrm>
          <a:prstGeom prst="triangle">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grpSp>
        <p:nvGrpSpPr>
          <p:cNvPr id="75" name="Group 74"/>
          <p:cNvGrpSpPr/>
          <p:nvPr>
            <p:custDataLst>
              <p:tags r:id="rId13"/>
            </p:custDataLst>
          </p:nvPr>
        </p:nvGrpSpPr>
        <p:grpSpPr>
          <a:xfrm>
            <a:off x="3252773" y="3893764"/>
            <a:ext cx="2722074" cy="1299432"/>
            <a:chOff x="3210964" y="3509497"/>
            <a:chExt cx="2722074" cy="1299432"/>
          </a:xfrm>
        </p:grpSpPr>
        <p:pic>
          <p:nvPicPr>
            <p:cNvPr id="55" name="Picture 2" descr="Startsidan för www.regeringen.se">
              <a:hlinkClick r:id="rId46"/>
            </p:cNvPr>
            <p:cNvPicPr>
              <a:picLocks noChangeAspect="1" noChangeArrowheads="1"/>
            </p:cNvPicPr>
            <p:nvPr>
              <p:custDataLst>
                <p:tags r:id="rId31"/>
              </p:custDataLst>
            </p:nvPr>
          </p:nvPicPr>
          <p:blipFill>
            <a:blip r:embed="rId47" cstate="print"/>
            <a:srcRect/>
            <a:stretch>
              <a:fillRect/>
            </a:stretch>
          </p:blipFill>
          <p:spPr bwMode="auto">
            <a:xfrm>
              <a:off x="3456526" y="3789040"/>
              <a:ext cx="2230948" cy="971296"/>
            </a:xfrm>
            <a:prstGeom prst="rect">
              <a:avLst/>
            </a:prstGeom>
            <a:noFill/>
          </p:spPr>
        </p:pic>
        <p:grpSp>
          <p:nvGrpSpPr>
            <p:cNvPr id="71" name="Group 70"/>
            <p:cNvGrpSpPr/>
            <p:nvPr/>
          </p:nvGrpSpPr>
          <p:grpSpPr>
            <a:xfrm>
              <a:off x="3210964" y="3509497"/>
              <a:ext cx="2722074" cy="1299432"/>
              <a:chOff x="829100" y="2401143"/>
              <a:chExt cx="2425157" cy="1299432"/>
            </a:xfrm>
          </p:grpSpPr>
          <p:sp>
            <p:nvSpPr>
              <p:cNvPr id="72" name="Rounded Rectangle 71"/>
              <p:cNvSpPr/>
              <p:nvPr>
                <p:custDataLst>
                  <p:tags r:id="rId32"/>
                </p:custDataLst>
              </p:nvPr>
            </p:nvSpPr>
            <p:spPr>
              <a:xfrm>
                <a:off x="829100" y="2528913"/>
                <a:ext cx="2425157" cy="1171662"/>
              </a:xfrm>
              <a:prstGeom prst="roundRect">
                <a:avLst/>
              </a:prstGeom>
              <a:noFill/>
              <a:ln w="28575" algn="ctr">
                <a:solidFill>
                  <a:schemeClr val="tx1"/>
                </a:solidFill>
                <a:miter lim="800000"/>
                <a:headEnd/>
                <a:tailEnd/>
              </a:ln>
            </p:spPr>
            <p:txBody>
              <a:bodyPr lIns="157752" tIns="78876" rIns="80138" bIns="40069"/>
              <a:lstStyle/>
              <a:p>
                <a:pPr defTabSz="457200" fontAlgn="base">
                  <a:spcBef>
                    <a:spcPct val="0"/>
                  </a:spcBef>
                  <a:spcAft>
                    <a:spcPct val="0"/>
                  </a:spcAft>
                </a:pPr>
                <a:endParaRPr lang="sv-SE" dirty="0" err="1">
                  <a:solidFill>
                    <a:prstClr val="black"/>
                  </a:solidFill>
                  <a:latin typeface="Arial"/>
                </a:endParaRPr>
              </a:p>
            </p:txBody>
          </p:sp>
          <p:sp>
            <p:nvSpPr>
              <p:cNvPr id="74" name="TextBox 73"/>
              <p:cNvSpPr txBox="1"/>
              <p:nvPr>
                <p:custDataLst>
                  <p:tags r:id="rId33"/>
                </p:custDataLst>
              </p:nvPr>
            </p:nvSpPr>
            <p:spPr>
              <a:xfrm>
                <a:off x="1015221" y="2401143"/>
                <a:ext cx="834103" cy="307777"/>
              </a:xfrm>
              <a:prstGeom prst="rect">
                <a:avLst/>
              </a:prstGeom>
              <a:solidFill>
                <a:schemeClr val="bg1"/>
              </a:solidFill>
            </p:spPr>
            <p:txBody>
              <a:bodyPr wrap="square" rtlCol="0">
                <a:spAutoFit/>
              </a:bodyPr>
              <a:lstStyle/>
              <a:p>
                <a:pPr defTabSz="457200" fontAlgn="base">
                  <a:spcBef>
                    <a:spcPct val="0"/>
                  </a:spcBef>
                  <a:spcAft>
                    <a:spcPct val="0"/>
                  </a:spcAft>
                </a:pPr>
                <a:r>
                  <a:rPr lang="sv-SE" sz="1400" b="1" dirty="0" smtClean="0">
                    <a:solidFill>
                      <a:prstClr val="black"/>
                    </a:solidFill>
                    <a:latin typeface="Arial"/>
                  </a:rPr>
                  <a:t>Beslutar</a:t>
                </a:r>
                <a:endParaRPr lang="sv-SE" sz="1400" b="1" dirty="0">
                  <a:solidFill>
                    <a:prstClr val="black"/>
                  </a:solidFill>
                  <a:latin typeface="Arial"/>
                </a:endParaRPr>
              </a:p>
            </p:txBody>
          </p:sp>
        </p:grpSp>
      </p:grpSp>
      <p:grpSp>
        <p:nvGrpSpPr>
          <p:cNvPr id="76" name="Group 75"/>
          <p:cNvGrpSpPr/>
          <p:nvPr>
            <p:custDataLst>
              <p:tags r:id="rId14"/>
            </p:custDataLst>
          </p:nvPr>
        </p:nvGrpSpPr>
        <p:grpSpPr>
          <a:xfrm>
            <a:off x="335140" y="5317574"/>
            <a:ext cx="2425157" cy="1207770"/>
            <a:chOff x="899592" y="2401143"/>
            <a:chExt cx="2425157" cy="1207770"/>
          </a:xfrm>
        </p:grpSpPr>
        <p:sp>
          <p:nvSpPr>
            <p:cNvPr id="77" name="Rounded Rectangle 76"/>
            <p:cNvSpPr/>
            <p:nvPr>
              <p:custDataLst>
                <p:tags r:id="rId28"/>
              </p:custDataLst>
            </p:nvPr>
          </p:nvSpPr>
          <p:spPr>
            <a:xfrm>
              <a:off x="899592" y="2528913"/>
              <a:ext cx="2425157" cy="1080000"/>
            </a:xfrm>
            <a:prstGeom prst="roundRect">
              <a:avLst/>
            </a:prstGeom>
            <a:noFill/>
            <a:ln w="28575" algn="ctr">
              <a:solidFill>
                <a:schemeClr val="accent4">
                  <a:lumMod val="75000"/>
                </a:schemeClr>
              </a:solidFill>
              <a:miter lim="800000"/>
              <a:headEnd/>
              <a:tailEnd/>
            </a:ln>
          </p:spPr>
          <p:txBody>
            <a:bodyPr lIns="157752" tIns="78876" rIns="80138" bIns="40069"/>
            <a:lstStyle/>
            <a:p>
              <a:pPr defTabSz="457200" fontAlgn="base">
                <a:spcBef>
                  <a:spcPct val="0"/>
                </a:spcBef>
                <a:spcAft>
                  <a:spcPct val="0"/>
                </a:spcAft>
              </a:pPr>
              <a:endParaRPr lang="sv-SE" dirty="0" err="1">
                <a:solidFill>
                  <a:prstClr val="white">
                    <a:lumMod val="50000"/>
                  </a:prstClr>
                </a:solidFill>
                <a:latin typeface="Arial"/>
              </a:endParaRPr>
            </a:p>
          </p:txBody>
        </p:sp>
        <p:pic>
          <p:nvPicPr>
            <p:cNvPr id="78" name="Picture 77"/>
            <p:cNvPicPr>
              <a:picLocks noChangeAspect="1"/>
            </p:cNvPicPr>
            <p:nvPr>
              <p:custDataLst>
                <p:tags r:id="rId29"/>
              </p:custDataLst>
            </p:nvPr>
          </p:nvPicPr>
          <p:blipFill rotWithShape="1">
            <a:blip r:embed="rId44" cstate="print">
              <a:extLst>
                <a:ext uri="{28A0092B-C50C-407E-A947-70E740481C1C}">
                  <a14:useLocalDpi xmlns:a14="http://schemas.microsoft.com/office/drawing/2010/main" xmlns="" val="0"/>
                </a:ext>
              </a:extLst>
            </a:blip>
            <a:srcRect r="37871"/>
            <a:stretch/>
          </p:blipFill>
          <p:spPr>
            <a:xfrm>
              <a:off x="1187624" y="2636912"/>
              <a:ext cx="1978917" cy="579120"/>
            </a:xfrm>
            <a:prstGeom prst="rect">
              <a:avLst/>
            </a:prstGeom>
          </p:spPr>
        </p:pic>
        <p:sp>
          <p:nvSpPr>
            <p:cNvPr id="79" name="TextBox 78"/>
            <p:cNvSpPr txBox="1"/>
            <p:nvPr>
              <p:custDataLst>
                <p:tags r:id="rId30"/>
              </p:custDataLst>
            </p:nvPr>
          </p:nvSpPr>
          <p:spPr>
            <a:xfrm>
              <a:off x="1187624" y="2401143"/>
              <a:ext cx="1830886" cy="307777"/>
            </a:xfrm>
            <a:prstGeom prst="rect">
              <a:avLst/>
            </a:prstGeom>
            <a:solidFill>
              <a:schemeClr val="bg1"/>
            </a:solidFill>
          </p:spPr>
          <p:txBody>
            <a:bodyPr wrap="none" rtlCol="0">
              <a:spAutoFit/>
            </a:bodyPr>
            <a:lstStyle/>
            <a:p>
              <a:pPr defTabSz="457200" fontAlgn="base">
                <a:spcBef>
                  <a:spcPct val="0"/>
                </a:spcBef>
                <a:spcAft>
                  <a:spcPct val="0"/>
                </a:spcAft>
              </a:pPr>
              <a:r>
                <a:rPr lang="sv-SE" sz="1400" b="1" dirty="0" smtClean="0">
                  <a:solidFill>
                    <a:srgbClr val="77933C">
                      <a:lumMod val="75000"/>
                    </a:srgbClr>
                  </a:solidFill>
                  <a:latin typeface="Arial"/>
                </a:rPr>
                <a:t>Villkor och tillstånd</a:t>
              </a:r>
              <a:endParaRPr lang="sv-SE" sz="1400" b="1" dirty="0">
                <a:solidFill>
                  <a:srgbClr val="77933C">
                    <a:lumMod val="75000"/>
                  </a:srgbClr>
                </a:solidFill>
                <a:latin typeface="Arial"/>
              </a:endParaRPr>
            </a:p>
          </p:txBody>
        </p:sp>
      </p:grpSp>
      <p:grpSp>
        <p:nvGrpSpPr>
          <p:cNvPr id="84" name="Group 83"/>
          <p:cNvGrpSpPr/>
          <p:nvPr>
            <p:custDataLst>
              <p:tags r:id="rId15"/>
            </p:custDataLst>
          </p:nvPr>
        </p:nvGrpSpPr>
        <p:grpSpPr>
          <a:xfrm>
            <a:off x="6467323" y="5317574"/>
            <a:ext cx="2425157" cy="1207770"/>
            <a:chOff x="6323307" y="5009888"/>
            <a:chExt cx="2425157" cy="1207770"/>
          </a:xfrm>
        </p:grpSpPr>
        <p:sp>
          <p:nvSpPr>
            <p:cNvPr id="82" name="Rounded Rectangle 81"/>
            <p:cNvSpPr/>
            <p:nvPr>
              <p:custDataLst>
                <p:tags r:id="rId25"/>
              </p:custDataLst>
            </p:nvPr>
          </p:nvSpPr>
          <p:spPr>
            <a:xfrm>
              <a:off x="6323307" y="5137658"/>
              <a:ext cx="2425157" cy="1080000"/>
            </a:xfrm>
            <a:prstGeom prst="roundRect">
              <a:avLst/>
            </a:prstGeom>
            <a:solidFill>
              <a:schemeClr val="bg1"/>
            </a:solidFill>
            <a:ln w="28575" algn="ctr">
              <a:solidFill>
                <a:schemeClr val="accent5">
                  <a:lumMod val="75000"/>
                </a:schemeClr>
              </a:solidFill>
              <a:miter lim="800000"/>
              <a:headEnd/>
              <a:tailEnd/>
            </a:ln>
          </p:spPr>
          <p:txBody>
            <a:bodyPr lIns="157752" tIns="78876" rIns="80138" bIns="40069"/>
            <a:lstStyle/>
            <a:p>
              <a:pPr defTabSz="457200" fontAlgn="base">
                <a:spcBef>
                  <a:spcPct val="0"/>
                </a:spcBef>
                <a:spcAft>
                  <a:spcPct val="0"/>
                </a:spcAft>
              </a:pPr>
              <a:endParaRPr lang="sv-SE" dirty="0" err="1">
                <a:solidFill>
                  <a:prstClr val="black"/>
                </a:solidFill>
                <a:latin typeface="Arial"/>
              </a:endParaRPr>
            </a:p>
          </p:txBody>
        </p:sp>
        <p:sp>
          <p:nvSpPr>
            <p:cNvPr id="83" name="TextBox 82"/>
            <p:cNvSpPr txBox="1"/>
            <p:nvPr>
              <p:custDataLst>
                <p:tags r:id="rId26"/>
              </p:custDataLst>
            </p:nvPr>
          </p:nvSpPr>
          <p:spPr>
            <a:xfrm>
              <a:off x="7414023" y="5009888"/>
              <a:ext cx="899542" cy="307777"/>
            </a:xfrm>
            <a:prstGeom prst="rect">
              <a:avLst/>
            </a:prstGeom>
            <a:solidFill>
              <a:schemeClr val="bg1"/>
            </a:solidFill>
          </p:spPr>
          <p:txBody>
            <a:bodyPr wrap="none" rtlCol="0">
              <a:spAutoFit/>
            </a:bodyPr>
            <a:lstStyle/>
            <a:p>
              <a:pPr defTabSz="457200" fontAlgn="base">
                <a:spcBef>
                  <a:spcPct val="0"/>
                </a:spcBef>
                <a:spcAft>
                  <a:spcPct val="0"/>
                </a:spcAft>
              </a:pPr>
              <a:r>
                <a:rPr lang="sv-SE" sz="1400" b="1" dirty="0" smtClean="0">
                  <a:solidFill>
                    <a:srgbClr val="F7923F">
                      <a:lumMod val="75000"/>
                    </a:srgbClr>
                  </a:solidFill>
                  <a:latin typeface="Arial"/>
                </a:rPr>
                <a:t>Villkorar</a:t>
              </a:r>
              <a:endParaRPr lang="sv-SE" sz="1400" b="1" dirty="0">
                <a:solidFill>
                  <a:srgbClr val="F7923F">
                    <a:lumMod val="75000"/>
                  </a:srgbClr>
                </a:solidFill>
                <a:latin typeface="Arial"/>
              </a:endParaRPr>
            </a:p>
          </p:txBody>
        </p:sp>
        <p:pic>
          <p:nvPicPr>
            <p:cNvPr id="81" name="Bildobjekt 74" descr="SSM.gif"/>
            <p:cNvPicPr>
              <a:picLocks noChangeAspect="1"/>
            </p:cNvPicPr>
            <p:nvPr>
              <p:custDataLst>
                <p:tags r:id="rId27"/>
              </p:custDataLst>
            </p:nvPr>
          </p:nvPicPr>
          <p:blipFill>
            <a:blip r:embed="rId45" cstate="print"/>
            <a:stretch>
              <a:fillRect/>
            </a:stretch>
          </p:blipFill>
          <p:spPr>
            <a:xfrm>
              <a:off x="6818623" y="5229304"/>
              <a:ext cx="1260735" cy="936000"/>
            </a:xfrm>
            <a:prstGeom prst="rect">
              <a:avLst/>
            </a:prstGeom>
          </p:spPr>
        </p:pic>
      </p:grpSp>
      <p:sp>
        <p:nvSpPr>
          <p:cNvPr id="85" name="Down Arrow 84"/>
          <p:cNvSpPr/>
          <p:nvPr>
            <p:custDataLst>
              <p:tags r:id="rId16"/>
            </p:custDataLst>
          </p:nvPr>
        </p:nvSpPr>
        <p:spPr>
          <a:xfrm rot="18417689">
            <a:off x="2878661" y="3685084"/>
            <a:ext cx="255747" cy="345600"/>
          </a:xfrm>
          <a:prstGeom prst="downArrow">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89" name="Down Arrow 88"/>
          <p:cNvSpPr/>
          <p:nvPr>
            <p:custDataLst>
              <p:tags r:id="rId17"/>
            </p:custDataLst>
          </p:nvPr>
        </p:nvSpPr>
        <p:spPr>
          <a:xfrm rot="2700000">
            <a:off x="6093211" y="3691606"/>
            <a:ext cx="255747" cy="345667"/>
          </a:xfrm>
          <a:prstGeom prst="downArrow">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90" name="Down Arrow 89"/>
          <p:cNvSpPr/>
          <p:nvPr>
            <p:custDataLst>
              <p:tags r:id="rId18"/>
            </p:custDataLst>
          </p:nvPr>
        </p:nvSpPr>
        <p:spPr>
          <a:xfrm rot="2622735">
            <a:off x="2878662" y="5203171"/>
            <a:ext cx="255747" cy="345600"/>
          </a:xfrm>
          <a:prstGeom prst="downArrow">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91" name="Down Arrow 90"/>
          <p:cNvSpPr/>
          <p:nvPr>
            <p:custDataLst>
              <p:tags r:id="rId19"/>
            </p:custDataLst>
          </p:nvPr>
        </p:nvSpPr>
        <p:spPr>
          <a:xfrm rot="18900000">
            <a:off x="6093211" y="5203831"/>
            <a:ext cx="255747" cy="345600"/>
          </a:xfrm>
          <a:prstGeom prst="downArrow">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grpSp>
        <p:nvGrpSpPr>
          <p:cNvPr id="96" name="Group 95"/>
          <p:cNvGrpSpPr/>
          <p:nvPr>
            <p:custDataLst>
              <p:tags r:id="rId20"/>
            </p:custDataLst>
          </p:nvPr>
        </p:nvGrpSpPr>
        <p:grpSpPr>
          <a:xfrm>
            <a:off x="335140" y="3893764"/>
            <a:ext cx="2425157" cy="1299432"/>
            <a:chOff x="539552" y="3857760"/>
            <a:chExt cx="2425157" cy="1299432"/>
          </a:xfrm>
        </p:grpSpPr>
        <p:pic>
          <p:nvPicPr>
            <p:cNvPr id="92" name="Picture 91"/>
            <p:cNvPicPr>
              <a:picLocks noChangeAspect="1"/>
            </p:cNvPicPr>
            <p:nvPr/>
          </p:nvPicPr>
          <p:blipFill>
            <a:blip r:embed="rId48" cstate="print">
              <a:extLst>
                <a:ext uri="{28A0092B-C50C-407E-A947-70E740481C1C}">
                  <a14:useLocalDpi xmlns:a14="http://schemas.microsoft.com/office/drawing/2010/main" xmlns="" val="0"/>
                </a:ext>
              </a:extLst>
            </a:blip>
            <a:stretch>
              <a:fillRect/>
            </a:stretch>
          </p:blipFill>
          <p:spPr>
            <a:xfrm>
              <a:off x="834195" y="4149128"/>
              <a:ext cx="1371428" cy="432000"/>
            </a:xfrm>
            <a:prstGeom prst="rect">
              <a:avLst/>
            </a:prstGeom>
          </p:spPr>
        </p:pic>
        <p:pic>
          <p:nvPicPr>
            <p:cNvPr id="93" name="Picture 92"/>
            <p:cNvPicPr>
              <a:picLocks noChangeAspect="1"/>
            </p:cNvPicPr>
            <p:nvPr/>
          </p:nvPicPr>
          <p:blipFill rotWithShape="1">
            <a:blip r:embed="rId49" cstate="print">
              <a:extLst>
                <a:ext uri="{28A0092B-C50C-407E-A947-70E740481C1C}">
                  <a14:useLocalDpi xmlns:a14="http://schemas.microsoft.com/office/drawing/2010/main" xmlns="" val="0"/>
                </a:ext>
              </a:extLst>
            </a:blip>
            <a:srcRect t="12762" r="70693" b="12418"/>
            <a:stretch/>
          </p:blipFill>
          <p:spPr>
            <a:xfrm>
              <a:off x="648801" y="4629292"/>
              <a:ext cx="1732921" cy="513121"/>
            </a:xfrm>
            <a:prstGeom prst="rect">
              <a:avLst/>
            </a:prstGeom>
          </p:spPr>
        </p:pic>
        <p:sp>
          <p:nvSpPr>
            <p:cNvPr id="94" name="Rounded Rectangle 93"/>
            <p:cNvSpPr/>
            <p:nvPr>
              <p:custDataLst>
                <p:tags r:id="rId23"/>
              </p:custDataLst>
            </p:nvPr>
          </p:nvSpPr>
          <p:spPr>
            <a:xfrm>
              <a:off x="539552" y="3985530"/>
              <a:ext cx="2425157" cy="1171662"/>
            </a:xfrm>
            <a:prstGeom prst="roundRect">
              <a:avLst/>
            </a:prstGeom>
            <a:noFill/>
            <a:ln w="28575" algn="ctr">
              <a:solidFill>
                <a:schemeClr val="accent4">
                  <a:lumMod val="75000"/>
                </a:schemeClr>
              </a:solidFill>
              <a:miter lim="800000"/>
              <a:headEnd/>
              <a:tailEnd/>
            </a:ln>
          </p:spPr>
          <p:txBody>
            <a:bodyPr lIns="157752" tIns="78876" rIns="80138" bIns="40069"/>
            <a:lstStyle/>
            <a:p>
              <a:pPr defTabSz="457200" fontAlgn="base">
                <a:spcBef>
                  <a:spcPct val="0"/>
                </a:spcBef>
                <a:spcAft>
                  <a:spcPct val="0"/>
                </a:spcAft>
              </a:pPr>
              <a:endParaRPr lang="sv-SE" dirty="0" err="1">
                <a:solidFill>
                  <a:prstClr val="white">
                    <a:lumMod val="50000"/>
                  </a:prstClr>
                </a:solidFill>
                <a:latin typeface="Arial"/>
              </a:endParaRPr>
            </a:p>
          </p:txBody>
        </p:sp>
        <p:sp>
          <p:nvSpPr>
            <p:cNvPr id="95" name="TextBox 94"/>
            <p:cNvSpPr txBox="1"/>
            <p:nvPr>
              <p:custDataLst>
                <p:tags r:id="rId24"/>
              </p:custDataLst>
            </p:nvPr>
          </p:nvSpPr>
          <p:spPr>
            <a:xfrm>
              <a:off x="827584" y="3857760"/>
              <a:ext cx="1704249" cy="307777"/>
            </a:xfrm>
            <a:prstGeom prst="rect">
              <a:avLst/>
            </a:prstGeom>
            <a:solidFill>
              <a:schemeClr val="bg1"/>
            </a:solidFill>
          </p:spPr>
          <p:txBody>
            <a:bodyPr wrap="none" rtlCol="0">
              <a:spAutoFit/>
            </a:bodyPr>
            <a:lstStyle/>
            <a:p>
              <a:pPr defTabSz="457200" fontAlgn="base">
                <a:spcBef>
                  <a:spcPct val="0"/>
                </a:spcBef>
                <a:spcAft>
                  <a:spcPct val="0"/>
                </a:spcAft>
              </a:pPr>
              <a:r>
                <a:rPr lang="sv-SE" sz="1400" b="1" dirty="0" smtClean="0">
                  <a:solidFill>
                    <a:srgbClr val="77933C">
                      <a:lumMod val="75000"/>
                    </a:srgbClr>
                  </a:solidFill>
                  <a:latin typeface="Arial"/>
                </a:rPr>
                <a:t>Tillstyrker / avslår</a:t>
              </a:r>
              <a:endParaRPr lang="sv-SE" sz="1400" b="1" dirty="0">
                <a:solidFill>
                  <a:srgbClr val="77933C">
                    <a:lumMod val="75000"/>
                  </a:srgbClr>
                </a:solidFill>
                <a:latin typeface="Arial"/>
              </a:endParaRPr>
            </a:p>
          </p:txBody>
        </p:sp>
      </p:grpSp>
      <p:sp>
        <p:nvSpPr>
          <p:cNvPr id="97" name="Down Arrow 96"/>
          <p:cNvSpPr/>
          <p:nvPr>
            <p:custDataLst>
              <p:tags r:id="rId21"/>
            </p:custDataLst>
          </p:nvPr>
        </p:nvSpPr>
        <p:spPr>
          <a:xfrm rot="5400000">
            <a:off x="2872111" y="4368226"/>
            <a:ext cx="255747" cy="217791"/>
          </a:xfrm>
          <a:prstGeom prst="downArrow">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98" name="Down Arrow 97"/>
          <p:cNvSpPr/>
          <p:nvPr>
            <p:custDataLst>
              <p:tags r:id="rId22"/>
            </p:custDataLst>
          </p:nvPr>
        </p:nvSpPr>
        <p:spPr>
          <a:xfrm rot="16200000">
            <a:off x="2928074" y="4632391"/>
            <a:ext cx="255747" cy="217791"/>
          </a:xfrm>
          <a:prstGeom prst="downArrow">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err="1" smtClean="0">
              <a:solidFill>
                <a:prstClr val="white"/>
              </a:solidFill>
            </a:endParaRPr>
          </a:p>
        </p:txBody>
      </p:sp>
      <p:sp>
        <p:nvSpPr>
          <p:cNvPr id="45" name="Platshållare för bildnummer 3"/>
          <p:cNvSpPr>
            <a:spLocks noGrp="1"/>
          </p:cNvSpPr>
          <p:nvPr>
            <p:ph type="sldNum" sz="quarter" idx="4294967295"/>
          </p:nvPr>
        </p:nvSpPr>
        <p:spPr>
          <a:xfrm>
            <a:off x="7786688" y="6615113"/>
            <a:ext cx="900112" cy="276225"/>
          </a:xfrm>
          <a:prstGeom prst="rect">
            <a:avLst/>
          </a:prstGeom>
        </p:spPr>
        <p:txBody>
          <a:bodyPr/>
          <a:lstStyle/>
          <a:p>
            <a:pPr>
              <a:defRPr/>
            </a:pPr>
            <a:fld id="{4A171770-46FA-4E60-A60A-FD1ED47232F8}" type="slidenum">
              <a:rPr lang="sv-SE" smtClean="0"/>
              <a:pPr>
                <a:defRPr/>
              </a:pPr>
              <a:t>13</a:t>
            </a:fld>
            <a:endParaRPr lang="sv-SE"/>
          </a:p>
        </p:txBody>
      </p:sp>
    </p:spTree>
    <p:extLst>
      <p:ext uri="{BB962C8B-B14F-4D97-AF65-F5344CB8AC3E}">
        <p14:creationId xmlns:p14="http://schemas.microsoft.com/office/powerpoint/2010/main" xmlns="" val="161879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sv-SE" smtClean="0"/>
              <a:t>Prövningsprocessen – KBS-3</a:t>
            </a:r>
            <a:br>
              <a:rPr lang="sv-SE" smtClean="0"/>
            </a:br>
            <a:endParaRPr lang="sv-SE"/>
          </a:p>
        </p:txBody>
      </p:sp>
      <p:sp>
        <p:nvSpPr>
          <p:cNvPr id="70" name="TextBox 69"/>
          <p:cNvSpPr txBox="1"/>
          <p:nvPr/>
        </p:nvSpPr>
        <p:spPr>
          <a:xfrm>
            <a:off x="388811" y="6096000"/>
            <a:ext cx="3874755" cy="369332"/>
          </a:xfrm>
          <a:prstGeom prst="rect">
            <a:avLst/>
          </a:prstGeom>
          <a:noFill/>
        </p:spPr>
        <p:txBody>
          <a:bodyPr wrap="none" rtlCol="0">
            <a:spAutoFit/>
          </a:bodyPr>
          <a:lstStyle/>
          <a:p>
            <a:r>
              <a:rPr lang="en-US" sz="900" b="1" i="1" dirty="0" smtClean="0">
                <a:solidFill>
                  <a:srgbClr val="1F497D">
                    <a:lumMod val="60000"/>
                    <a:lumOff val="40000"/>
                  </a:srgbClr>
                </a:solidFill>
                <a:latin typeface="Arial"/>
              </a:rPr>
              <a:t>PSAR</a:t>
            </a:r>
            <a:r>
              <a:rPr lang="en-US" sz="900" i="1" dirty="0" smtClean="0">
                <a:solidFill>
                  <a:srgbClr val="1F497D">
                    <a:lumMod val="60000"/>
                    <a:lumOff val="40000"/>
                  </a:srgbClr>
                </a:solidFill>
                <a:latin typeface="Arial"/>
              </a:rPr>
              <a:t> </a:t>
            </a:r>
            <a:r>
              <a:rPr lang="en-US" sz="900" i="1" dirty="0" smtClean="0">
                <a:solidFill>
                  <a:srgbClr val="1F497D">
                    <a:lumMod val="60000"/>
                    <a:lumOff val="40000"/>
                  </a:srgbClr>
                </a:solidFill>
              </a:rPr>
              <a:t>–</a:t>
            </a:r>
            <a:r>
              <a:rPr lang="en-US" sz="900" i="1" dirty="0" smtClean="0">
                <a:solidFill>
                  <a:srgbClr val="1F497D">
                    <a:lumMod val="60000"/>
                    <a:lumOff val="40000"/>
                  </a:srgbClr>
                </a:solidFill>
                <a:latin typeface="Arial"/>
              </a:rPr>
              <a:t> </a:t>
            </a:r>
            <a:r>
              <a:rPr lang="en-US" sz="900" i="1" dirty="0" err="1" smtClean="0">
                <a:solidFill>
                  <a:srgbClr val="1F497D">
                    <a:lumMod val="60000"/>
                    <a:lumOff val="40000"/>
                  </a:srgbClr>
                </a:solidFill>
                <a:latin typeface="Arial"/>
              </a:rPr>
              <a:t>Preliminär</a:t>
            </a:r>
            <a:r>
              <a:rPr lang="en-US" sz="900" i="1" dirty="0" smtClean="0">
                <a:solidFill>
                  <a:srgbClr val="1F497D">
                    <a:lumMod val="60000"/>
                    <a:lumOff val="40000"/>
                  </a:srgbClr>
                </a:solidFill>
                <a:latin typeface="Arial"/>
              </a:rPr>
              <a:t> </a:t>
            </a:r>
            <a:r>
              <a:rPr lang="en-US" sz="900" i="1" dirty="0" err="1" smtClean="0">
                <a:solidFill>
                  <a:srgbClr val="1F497D">
                    <a:lumMod val="60000"/>
                    <a:lumOff val="40000"/>
                  </a:srgbClr>
                </a:solidFill>
                <a:latin typeface="Arial"/>
              </a:rPr>
              <a:t>säkerhetsredovisning</a:t>
            </a:r>
            <a:r>
              <a:rPr lang="en-US" sz="900" i="1" dirty="0" smtClean="0">
                <a:solidFill>
                  <a:srgbClr val="1F497D">
                    <a:lumMod val="60000"/>
                    <a:lumOff val="40000"/>
                  </a:srgbClr>
                </a:solidFill>
                <a:latin typeface="Arial"/>
              </a:rPr>
              <a:t> , </a:t>
            </a:r>
            <a:r>
              <a:rPr lang="en-US" sz="900" b="1" i="1" dirty="0" smtClean="0">
                <a:solidFill>
                  <a:srgbClr val="1F497D">
                    <a:lumMod val="60000"/>
                    <a:lumOff val="40000"/>
                  </a:srgbClr>
                </a:solidFill>
                <a:latin typeface="Arial"/>
              </a:rPr>
              <a:t>SAR</a:t>
            </a:r>
            <a:r>
              <a:rPr lang="en-US" sz="900" i="1" dirty="0" smtClean="0">
                <a:solidFill>
                  <a:srgbClr val="1F497D">
                    <a:lumMod val="60000"/>
                    <a:lumOff val="40000"/>
                  </a:srgbClr>
                </a:solidFill>
                <a:latin typeface="Arial"/>
              </a:rPr>
              <a:t> – </a:t>
            </a:r>
            <a:r>
              <a:rPr lang="en-US" sz="900" i="1" dirty="0" err="1" smtClean="0">
                <a:solidFill>
                  <a:srgbClr val="1F497D">
                    <a:lumMod val="60000"/>
                    <a:lumOff val="40000"/>
                  </a:srgbClr>
                </a:solidFill>
                <a:latin typeface="Arial"/>
              </a:rPr>
              <a:t>Säkerhetsredovisning</a:t>
            </a:r>
            <a:r>
              <a:rPr lang="en-US" sz="900" i="1" dirty="0" smtClean="0">
                <a:solidFill>
                  <a:srgbClr val="1F497D">
                    <a:lumMod val="60000"/>
                    <a:lumOff val="40000"/>
                  </a:srgbClr>
                </a:solidFill>
                <a:latin typeface="Arial"/>
              </a:rPr>
              <a:t>,</a:t>
            </a:r>
          </a:p>
          <a:p>
            <a:r>
              <a:rPr lang="en-US" sz="900" b="1" i="1" dirty="0" smtClean="0">
                <a:solidFill>
                  <a:srgbClr val="1F497D">
                    <a:lumMod val="60000"/>
                    <a:lumOff val="40000"/>
                  </a:srgbClr>
                </a:solidFill>
                <a:latin typeface="Arial"/>
              </a:rPr>
              <a:t>SSM</a:t>
            </a:r>
            <a:r>
              <a:rPr lang="en-US" sz="900" i="1" dirty="0" smtClean="0">
                <a:solidFill>
                  <a:srgbClr val="1F497D">
                    <a:lumMod val="60000"/>
                    <a:lumOff val="40000"/>
                  </a:srgbClr>
                </a:solidFill>
                <a:latin typeface="Arial"/>
              </a:rPr>
              <a:t> – </a:t>
            </a:r>
            <a:r>
              <a:rPr lang="en-US" sz="900" i="1" dirty="0" err="1" smtClean="0">
                <a:solidFill>
                  <a:srgbClr val="1F497D">
                    <a:lumMod val="60000"/>
                    <a:lumOff val="40000"/>
                  </a:srgbClr>
                </a:solidFill>
                <a:latin typeface="Arial"/>
              </a:rPr>
              <a:t>Strålsäkerhetsmyndigheten</a:t>
            </a:r>
            <a:r>
              <a:rPr lang="en-US" sz="900" i="1" dirty="0" smtClean="0">
                <a:solidFill>
                  <a:srgbClr val="1F497D">
                    <a:lumMod val="60000"/>
                    <a:lumOff val="40000"/>
                  </a:srgbClr>
                </a:solidFill>
                <a:latin typeface="Arial"/>
              </a:rPr>
              <a:t>, </a:t>
            </a:r>
            <a:r>
              <a:rPr lang="en-US" sz="900" b="1" i="1" dirty="0" smtClean="0">
                <a:solidFill>
                  <a:srgbClr val="1F497D">
                    <a:lumMod val="60000"/>
                    <a:lumOff val="40000"/>
                  </a:srgbClr>
                </a:solidFill>
                <a:latin typeface="Arial"/>
              </a:rPr>
              <a:t>MMD</a:t>
            </a:r>
            <a:r>
              <a:rPr lang="en-US" sz="900" i="1" dirty="0" smtClean="0">
                <a:solidFill>
                  <a:srgbClr val="1F497D">
                    <a:lumMod val="60000"/>
                    <a:lumOff val="40000"/>
                  </a:srgbClr>
                </a:solidFill>
                <a:latin typeface="Arial"/>
              </a:rPr>
              <a:t> – Mark- </a:t>
            </a:r>
            <a:r>
              <a:rPr lang="en-US" sz="900" i="1" dirty="0" err="1" smtClean="0">
                <a:solidFill>
                  <a:srgbClr val="1F497D">
                    <a:lumMod val="60000"/>
                    <a:lumOff val="40000"/>
                  </a:srgbClr>
                </a:solidFill>
                <a:latin typeface="Arial"/>
              </a:rPr>
              <a:t>och</a:t>
            </a:r>
            <a:r>
              <a:rPr lang="en-US" sz="900" i="1" dirty="0" smtClean="0">
                <a:solidFill>
                  <a:srgbClr val="1F497D">
                    <a:lumMod val="60000"/>
                    <a:lumOff val="40000"/>
                  </a:srgbClr>
                </a:solidFill>
                <a:latin typeface="Arial"/>
              </a:rPr>
              <a:t> </a:t>
            </a:r>
            <a:r>
              <a:rPr lang="en-US" sz="900" i="1" dirty="0" err="1" smtClean="0">
                <a:solidFill>
                  <a:srgbClr val="1F497D">
                    <a:lumMod val="60000"/>
                    <a:lumOff val="40000"/>
                  </a:srgbClr>
                </a:solidFill>
                <a:latin typeface="Arial"/>
              </a:rPr>
              <a:t>miljödomstolen</a:t>
            </a:r>
            <a:endParaRPr lang="en-US" sz="900" i="1" dirty="0">
              <a:solidFill>
                <a:srgbClr val="1F497D">
                  <a:lumMod val="60000"/>
                  <a:lumOff val="40000"/>
                </a:srgbClr>
              </a:solidFill>
              <a:latin typeface="Arial"/>
            </a:endParaRPr>
          </a:p>
        </p:txBody>
      </p:sp>
      <p:grpSp>
        <p:nvGrpSpPr>
          <p:cNvPr id="2" name="Grupp 58"/>
          <p:cNvGrpSpPr>
            <a:grpSpLocks noChangeAspect="1"/>
          </p:cNvGrpSpPr>
          <p:nvPr/>
        </p:nvGrpSpPr>
        <p:grpSpPr>
          <a:xfrm>
            <a:off x="389656" y="692696"/>
            <a:ext cx="11887200" cy="5481323"/>
            <a:chOff x="0" y="1126067"/>
            <a:chExt cx="9144000" cy="4216402"/>
          </a:xfrm>
        </p:grpSpPr>
        <p:pic>
          <p:nvPicPr>
            <p:cNvPr id="66" name="Picture 65" descr="provningsprocessen_light.jpg"/>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a:xfrm>
              <a:off x="0" y="2908204"/>
              <a:ext cx="9144000" cy="673196"/>
            </a:xfrm>
            <a:prstGeom prst="rect">
              <a:avLst/>
            </a:prstGeom>
          </p:spPr>
        </p:pic>
        <p:sp>
          <p:nvSpPr>
            <p:cNvPr id="8" name="TextBox 7"/>
            <p:cNvSpPr txBox="1"/>
            <p:nvPr/>
          </p:nvSpPr>
          <p:spPr>
            <a:xfrm rot="18900000">
              <a:off x="319484" y="1965839"/>
              <a:ext cx="1306078" cy="236752"/>
            </a:xfrm>
            <a:prstGeom prst="rect">
              <a:avLst/>
            </a:prstGeom>
            <a:noFill/>
          </p:spPr>
          <p:txBody>
            <a:bodyPr wrap="none" rtlCol="0">
              <a:spAutoFit/>
            </a:bodyPr>
            <a:lstStyle/>
            <a:p>
              <a:r>
                <a:rPr lang="sv-SE" sz="1400" smtClean="0">
                  <a:solidFill>
                    <a:prstClr val="black"/>
                  </a:solidFill>
                  <a:latin typeface="Arial"/>
                </a:rPr>
                <a:t>Ansökan lämnas in</a:t>
              </a:r>
              <a:endParaRPr lang="sv-SE" sz="1400">
                <a:solidFill>
                  <a:prstClr val="black"/>
                </a:solidFill>
                <a:latin typeface="Arial"/>
              </a:endParaRPr>
            </a:p>
          </p:txBody>
        </p:sp>
        <p:sp>
          <p:nvSpPr>
            <p:cNvPr id="19" name="TextBox 18"/>
            <p:cNvSpPr txBox="1"/>
            <p:nvPr/>
          </p:nvSpPr>
          <p:spPr>
            <a:xfrm rot="18900000">
              <a:off x="1233798" y="2001855"/>
              <a:ext cx="1206198" cy="236752"/>
            </a:xfrm>
            <a:prstGeom prst="rect">
              <a:avLst/>
            </a:prstGeom>
            <a:noFill/>
          </p:spPr>
          <p:txBody>
            <a:bodyPr wrap="none" rtlCol="0">
              <a:spAutoFit/>
            </a:bodyPr>
            <a:lstStyle/>
            <a:p>
              <a:r>
                <a:rPr lang="sv-SE" sz="1400" smtClean="0">
                  <a:solidFill>
                    <a:prstClr val="black"/>
                  </a:solidFill>
                  <a:latin typeface="Arial"/>
                </a:rPr>
                <a:t>Ansökan kungörs</a:t>
              </a:r>
              <a:endParaRPr lang="sv-SE" sz="1400">
                <a:solidFill>
                  <a:prstClr val="black"/>
                </a:solidFill>
                <a:latin typeface="Arial"/>
              </a:endParaRPr>
            </a:p>
          </p:txBody>
        </p:sp>
        <p:sp>
          <p:nvSpPr>
            <p:cNvPr id="20" name="TextBox 19"/>
            <p:cNvSpPr txBox="1"/>
            <p:nvPr/>
          </p:nvSpPr>
          <p:spPr>
            <a:xfrm rot="18900000">
              <a:off x="2772886" y="1705655"/>
              <a:ext cx="1641475" cy="402477"/>
            </a:xfrm>
            <a:prstGeom prst="rect">
              <a:avLst/>
            </a:prstGeom>
            <a:noFill/>
          </p:spPr>
          <p:txBody>
            <a:bodyPr wrap="none" rtlCol="0">
              <a:spAutoFit/>
            </a:bodyPr>
            <a:lstStyle/>
            <a:p>
              <a:r>
                <a:rPr lang="sv-SE" sz="1400" smtClean="0">
                  <a:solidFill>
                    <a:prstClr val="black"/>
                  </a:solidFill>
                  <a:latin typeface="Arial"/>
                </a:rPr>
                <a:t>Kommunernas utlåtande</a:t>
              </a:r>
            </a:p>
            <a:p>
              <a:r>
                <a:rPr lang="sv-SE" sz="1400" smtClean="0">
                  <a:solidFill>
                    <a:prstClr val="black"/>
                  </a:solidFill>
                  <a:latin typeface="Arial"/>
                </a:rPr>
                <a:t>i vetofrågan</a:t>
              </a:r>
              <a:endParaRPr lang="sv-SE" sz="1400">
                <a:solidFill>
                  <a:prstClr val="black"/>
                </a:solidFill>
                <a:latin typeface="Arial"/>
              </a:endParaRPr>
            </a:p>
          </p:txBody>
        </p:sp>
        <p:sp>
          <p:nvSpPr>
            <p:cNvPr id="23" name="TextBox 22"/>
            <p:cNvSpPr txBox="1"/>
            <p:nvPr/>
          </p:nvSpPr>
          <p:spPr>
            <a:xfrm rot="2700000">
              <a:off x="1185915" y="4104294"/>
              <a:ext cx="1412122" cy="402477"/>
            </a:xfrm>
            <a:prstGeom prst="rect">
              <a:avLst/>
            </a:prstGeom>
            <a:noFill/>
          </p:spPr>
          <p:txBody>
            <a:bodyPr wrap="none" rtlCol="0">
              <a:spAutoFit/>
            </a:bodyPr>
            <a:lstStyle/>
            <a:p>
              <a:r>
                <a:rPr lang="sv-SE" sz="1400" i="1" smtClean="0">
                  <a:solidFill>
                    <a:prstClr val="black"/>
                  </a:solidFill>
                  <a:latin typeface="Arial"/>
                </a:rPr>
                <a:t>Remiss om </a:t>
              </a:r>
            </a:p>
            <a:p>
              <a:r>
                <a:rPr lang="sv-SE" sz="1400" i="1" smtClean="0">
                  <a:solidFill>
                    <a:prstClr val="black"/>
                  </a:solidFill>
                  <a:latin typeface="Arial"/>
                </a:rPr>
                <a:t>kompletteringsbehov</a:t>
              </a:r>
              <a:endParaRPr lang="sv-SE" sz="1400" i="1">
                <a:solidFill>
                  <a:prstClr val="black"/>
                </a:solidFill>
                <a:latin typeface="Arial"/>
              </a:endParaRPr>
            </a:p>
          </p:txBody>
        </p:sp>
        <p:sp>
          <p:nvSpPr>
            <p:cNvPr id="24" name="TextBox 23"/>
            <p:cNvSpPr txBox="1"/>
            <p:nvPr/>
          </p:nvSpPr>
          <p:spPr>
            <a:xfrm rot="2700000">
              <a:off x="1925584" y="4105218"/>
              <a:ext cx="1313476" cy="236752"/>
            </a:xfrm>
            <a:prstGeom prst="rect">
              <a:avLst/>
            </a:prstGeom>
            <a:noFill/>
          </p:spPr>
          <p:txBody>
            <a:bodyPr wrap="none" rtlCol="0">
              <a:spAutoFit/>
            </a:bodyPr>
            <a:lstStyle/>
            <a:p>
              <a:r>
                <a:rPr lang="sv-SE" sz="1400" i="1" smtClean="0">
                  <a:solidFill>
                    <a:prstClr val="black"/>
                  </a:solidFill>
                  <a:latin typeface="Arial"/>
                </a:rPr>
                <a:t>Remiss i sakfrågan</a:t>
              </a:r>
              <a:endParaRPr lang="sv-SE" sz="1400" i="1">
                <a:solidFill>
                  <a:prstClr val="black"/>
                </a:solidFill>
                <a:latin typeface="Arial"/>
              </a:endParaRPr>
            </a:p>
          </p:txBody>
        </p:sp>
        <p:sp>
          <p:nvSpPr>
            <p:cNvPr id="25" name="TextBox 24"/>
            <p:cNvSpPr txBox="1"/>
            <p:nvPr/>
          </p:nvSpPr>
          <p:spPr>
            <a:xfrm rot="18900000">
              <a:off x="3886292" y="1851815"/>
              <a:ext cx="1265336" cy="402477"/>
            </a:xfrm>
            <a:prstGeom prst="rect">
              <a:avLst/>
            </a:prstGeom>
            <a:noFill/>
          </p:spPr>
          <p:txBody>
            <a:bodyPr wrap="none" rtlCol="0">
              <a:spAutoFit/>
            </a:bodyPr>
            <a:lstStyle/>
            <a:p>
              <a:r>
                <a:rPr lang="sv-SE" sz="1400" smtClean="0">
                  <a:solidFill>
                    <a:prstClr val="black"/>
                  </a:solidFill>
                  <a:latin typeface="Arial"/>
                </a:rPr>
                <a:t>Villkorsbeslut från </a:t>
              </a:r>
            </a:p>
            <a:p>
              <a:r>
                <a:rPr lang="sv-SE" sz="1400" smtClean="0">
                  <a:solidFill>
                    <a:prstClr val="black"/>
                  </a:solidFill>
                  <a:latin typeface="Arial"/>
                </a:rPr>
                <a:t>SSM och MMD</a:t>
              </a:r>
              <a:endParaRPr lang="sv-SE" sz="1400">
                <a:solidFill>
                  <a:prstClr val="black"/>
                </a:solidFill>
                <a:latin typeface="Arial"/>
              </a:endParaRPr>
            </a:p>
          </p:txBody>
        </p:sp>
        <p:cxnSp>
          <p:nvCxnSpPr>
            <p:cNvPr id="38" name="Straight Connector 37"/>
            <p:cNvCxnSpPr/>
            <p:nvPr/>
          </p:nvCxnSpPr>
          <p:spPr>
            <a:xfrm rot="5400000">
              <a:off x="495633" y="2766854"/>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18643" y="1502561"/>
              <a:ext cx="1143666" cy="112424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1375875" y="2766855"/>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flipV="1">
              <a:off x="1508594" y="1492857"/>
              <a:ext cx="1158406" cy="114366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3043961" y="2749402"/>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3167216" y="1502314"/>
              <a:ext cx="1126216" cy="11072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4155831" y="2749404"/>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4279086" y="1502316"/>
              <a:ext cx="1126216" cy="11072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854757" y="3610958"/>
              <a:ext cx="363912"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036711" y="3792916"/>
              <a:ext cx="1208919" cy="1202963"/>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1710019" y="3610958"/>
              <a:ext cx="363911" cy="2"/>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flipH="1">
              <a:off x="1882186" y="3802705"/>
              <a:ext cx="1202964" cy="11833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406455" y="3667060"/>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TextBox 24"/>
            <p:cNvSpPr txBox="1"/>
            <p:nvPr/>
          </p:nvSpPr>
          <p:spPr>
            <a:xfrm rot="18900000">
              <a:off x="1961610" y="1703002"/>
              <a:ext cx="1650107" cy="402477"/>
            </a:xfrm>
            <a:prstGeom prst="rect">
              <a:avLst/>
            </a:prstGeom>
            <a:noFill/>
          </p:spPr>
          <p:txBody>
            <a:bodyPr wrap="none" rtlCol="0">
              <a:spAutoFit/>
            </a:bodyPr>
            <a:lstStyle/>
            <a:p>
              <a:r>
                <a:rPr lang="sv-SE" sz="1400" smtClean="0">
                  <a:solidFill>
                    <a:prstClr val="black"/>
                  </a:solidFill>
                  <a:latin typeface="Arial"/>
                </a:rPr>
                <a:t>Yttranden från SSM </a:t>
              </a:r>
            </a:p>
            <a:p>
              <a:r>
                <a:rPr lang="sv-SE" sz="1400" smtClean="0">
                  <a:solidFill>
                    <a:prstClr val="black"/>
                  </a:solidFill>
                  <a:latin typeface="Arial"/>
                </a:rPr>
                <a:t>och MMD till Regeringen</a:t>
              </a:r>
              <a:endParaRPr lang="sv-SE" sz="1400">
                <a:solidFill>
                  <a:prstClr val="black"/>
                </a:solidFill>
                <a:latin typeface="Arial"/>
              </a:endParaRPr>
            </a:p>
          </p:txBody>
        </p:sp>
        <p:cxnSp>
          <p:nvCxnSpPr>
            <p:cNvPr id="35" name="Straight Connector 73"/>
            <p:cNvCxnSpPr/>
            <p:nvPr/>
          </p:nvCxnSpPr>
          <p:spPr>
            <a:xfrm rot="5400000">
              <a:off x="2251873" y="2759419"/>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74"/>
            <p:cNvCxnSpPr/>
            <p:nvPr/>
          </p:nvCxnSpPr>
          <p:spPr>
            <a:xfrm rot="5400000">
              <a:off x="2375128" y="1512331"/>
              <a:ext cx="1126216" cy="11072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TextBox 20"/>
            <p:cNvSpPr txBox="1"/>
            <p:nvPr/>
          </p:nvSpPr>
          <p:spPr>
            <a:xfrm rot="18900000">
              <a:off x="5681212" y="1667380"/>
              <a:ext cx="1484875" cy="331452"/>
            </a:xfrm>
            <a:prstGeom prst="rect">
              <a:avLst/>
            </a:prstGeom>
            <a:noFill/>
          </p:spPr>
          <p:txBody>
            <a:bodyPr wrap="none" rtlCol="0">
              <a:spAutoFit/>
            </a:bodyPr>
            <a:lstStyle/>
            <a:p>
              <a:r>
                <a:rPr lang="sv-SE" sz="1100" smtClean="0">
                  <a:solidFill>
                    <a:prstClr val="black"/>
                  </a:solidFill>
                  <a:latin typeface="Arial"/>
                </a:rPr>
                <a:t>Förnyad SAR inför provdrift </a:t>
              </a:r>
            </a:p>
            <a:p>
              <a:r>
                <a:rPr lang="sv-SE" sz="1100" smtClean="0">
                  <a:solidFill>
                    <a:prstClr val="black"/>
                  </a:solidFill>
                  <a:latin typeface="Arial"/>
                </a:rPr>
                <a:t>godkänns av SSM</a:t>
              </a:r>
              <a:endParaRPr lang="sv-SE" sz="1100">
                <a:solidFill>
                  <a:prstClr val="black"/>
                </a:solidFill>
                <a:latin typeface="Arial"/>
              </a:endParaRPr>
            </a:p>
          </p:txBody>
        </p:sp>
        <p:sp>
          <p:nvSpPr>
            <p:cNvPr id="31" name="TextBox 21"/>
            <p:cNvSpPr txBox="1"/>
            <p:nvPr/>
          </p:nvSpPr>
          <p:spPr>
            <a:xfrm rot="18900000">
              <a:off x="6702743" y="4318731"/>
              <a:ext cx="1608182" cy="331452"/>
            </a:xfrm>
            <a:prstGeom prst="rect">
              <a:avLst/>
            </a:prstGeom>
            <a:noFill/>
          </p:spPr>
          <p:txBody>
            <a:bodyPr wrap="none" rtlCol="0">
              <a:spAutoFit/>
            </a:bodyPr>
            <a:lstStyle/>
            <a:p>
              <a:r>
                <a:rPr lang="sv-SE" sz="1100" smtClean="0">
                  <a:solidFill>
                    <a:prstClr val="black"/>
                  </a:solidFill>
                  <a:latin typeface="Arial"/>
                </a:rPr>
                <a:t>SAR hålls ständigt aktuell och </a:t>
              </a:r>
            </a:p>
            <a:p>
              <a:r>
                <a:rPr lang="sv-SE" sz="1100" smtClean="0">
                  <a:solidFill>
                    <a:prstClr val="black"/>
                  </a:solidFill>
                  <a:latin typeface="Arial"/>
                </a:rPr>
                <a:t>uppdateras minst vart 10 år</a:t>
              </a:r>
              <a:endParaRPr lang="sv-SE" sz="1100">
                <a:solidFill>
                  <a:prstClr val="black"/>
                </a:solidFill>
                <a:latin typeface="Arial"/>
              </a:endParaRPr>
            </a:p>
          </p:txBody>
        </p:sp>
        <p:sp>
          <p:nvSpPr>
            <p:cNvPr id="32" name="TextBox 26"/>
            <p:cNvSpPr txBox="1"/>
            <p:nvPr/>
          </p:nvSpPr>
          <p:spPr>
            <a:xfrm rot="18900000">
              <a:off x="6525494" y="1775062"/>
              <a:ext cx="1250589" cy="331452"/>
            </a:xfrm>
            <a:prstGeom prst="rect">
              <a:avLst/>
            </a:prstGeom>
            <a:noFill/>
          </p:spPr>
          <p:txBody>
            <a:bodyPr wrap="none" rtlCol="0">
              <a:spAutoFit/>
            </a:bodyPr>
            <a:lstStyle/>
            <a:p>
              <a:r>
                <a:rPr lang="sv-SE" sz="1100" smtClean="0">
                  <a:solidFill>
                    <a:prstClr val="black"/>
                  </a:solidFill>
                  <a:latin typeface="Arial"/>
                </a:rPr>
                <a:t> SAR inför rutinmässig </a:t>
              </a:r>
            </a:p>
            <a:p>
              <a:r>
                <a:rPr lang="sv-SE" sz="1100" smtClean="0">
                  <a:solidFill>
                    <a:prstClr val="black"/>
                  </a:solidFill>
                  <a:latin typeface="Arial"/>
                </a:rPr>
                <a:t>drift godkänns av SSM</a:t>
              </a:r>
              <a:endParaRPr lang="sv-SE" sz="1100">
                <a:solidFill>
                  <a:prstClr val="black"/>
                </a:solidFill>
                <a:latin typeface="Arial"/>
              </a:endParaRPr>
            </a:p>
          </p:txBody>
        </p:sp>
        <p:cxnSp>
          <p:nvCxnSpPr>
            <p:cNvPr id="33" name="Straight Connector 66"/>
            <p:cNvCxnSpPr/>
            <p:nvPr/>
          </p:nvCxnSpPr>
          <p:spPr>
            <a:xfrm rot="5400000">
              <a:off x="5808480" y="2766858"/>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67"/>
            <p:cNvCxnSpPr/>
            <p:nvPr/>
          </p:nvCxnSpPr>
          <p:spPr>
            <a:xfrm rot="5400000">
              <a:off x="5923773" y="1143494"/>
              <a:ext cx="1510455" cy="147560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76"/>
            <p:cNvCxnSpPr/>
            <p:nvPr/>
          </p:nvCxnSpPr>
          <p:spPr>
            <a:xfrm rot="5400000">
              <a:off x="6625247" y="2766858"/>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77"/>
            <p:cNvCxnSpPr/>
            <p:nvPr/>
          </p:nvCxnSpPr>
          <p:spPr>
            <a:xfrm rot="10800000" flipV="1">
              <a:off x="6757967" y="1464865"/>
              <a:ext cx="1175301" cy="1171656"/>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85"/>
            <p:cNvCxnSpPr/>
            <p:nvPr/>
          </p:nvCxnSpPr>
          <p:spPr>
            <a:xfrm rot="5400000">
              <a:off x="8406455" y="3667060"/>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86"/>
            <p:cNvCxnSpPr/>
            <p:nvPr/>
          </p:nvCxnSpPr>
          <p:spPr>
            <a:xfrm rot="10800000" flipV="1">
              <a:off x="6985000" y="3797396"/>
              <a:ext cx="1551788" cy="1545073"/>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rot="2700000">
              <a:off x="3575515" y="4026833"/>
              <a:ext cx="1482408" cy="402477"/>
            </a:xfrm>
            <a:prstGeom prst="rect">
              <a:avLst/>
            </a:prstGeom>
            <a:noFill/>
          </p:spPr>
          <p:txBody>
            <a:bodyPr wrap="none" rtlCol="0">
              <a:spAutoFit/>
            </a:bodyPr>
            <a:lstStyle/>
            <a:p>
              <a:r>
                <a:rPr lang="sv-SE" sz="1400" smtClean="0">
                  <a:solidFill>
                    <a:prstClr val="black"/>
                  </a:solidFill>
                  <a:latin typeface="Arial"/>
                </a:rPr>
                <a:t>Regeringsbeslut om </a:t>
              </a:r>
            </a:p>
            <a:p>
              <a:r>
                <a:rPr lang="sv-SE" sz="1400" smtClean="0">
                  <a:solidFill>
                    <a:prstClr val="black"/>
                  </a:solidFill>
                  <a:latin typeface="Arial"/>
                </a:rPr>
                <a:t>tillåtlighet och tillstånd</a:t>
              </a:r>
            </a:p>
          </p:txBody>
        </p:sp>
        <p:cxnSp>
          <p:nvCxnSpPr>
            <p:cNvPr id="48" name="Straight Connector 47"/>
            <p:cNvCxnSpPr/>
            <p:nvPr/>
          </p:nvCxnSpPr>
          <p:spPr>
            <a:xfrm rot="5400000">
              <a:off x="3463289" y="3667058"/>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3583833" y="3807182"/>
              <a:ext cx="1202964" cy="11833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rot="2700000">
              <a:off x="4994019" y="4026834"/>
              <a:ext cx="1467611" cy="402477"/>
            </a:xfrm>
            <a:prstGeom prst="rect">
              <a:avLst/>
            </a:prstGeom>
            <a:noFill/>
          </p:spPr>
          <p:txBody>
            <a:bodyPr wrap="none" rtlCol="0">
              <a:spAutoFit/>
            </a:bodyPr>
            <a:lstStyle/>
            <a:p>
              <a:r>
                <a:rPr lang="sv-SE" sz="1400" smtClean="0">
                  <a:solidFill>
                    <a:prstClr val="black"/>
                  </a:solidFill>
                  <a:latin typeface="Arial"/>
                </a:rPr>
                <a:t>PSAR inför byggstart </a:t>
              </a:r>
            </a:p>
            <a:p>
              <a:r>
                <a:rPr lang="sv-SE" sz="1400" smtClean="0">
                  <a:solidFill>
                    <a:prstClr val="black"/>
                  </a:solidFill>
                  <a:latin typeface="Arial"/>
                </a:rPr>
                <a:t>godkänns av SSM</a:t>
              </a:r>
            </a:p>
          </p:txBody>
        </p:sp>
        <p:cxnSp>
          <p:nvCxnSpPr>
            <p:cNvPr id="51" name="Straight Connector 50"/>
            <p:cNvCxnSpPr/>
            <p:nvPr/>
          </p:nvCxnSpPr>
          <p:spPr>
            <a:xfrm rot="5400000">
              <a:off x="4814201" y="3667058"/>
              <a:ext cx="260666" cy="1"/>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4934745" y="3807182"/>
              <a:ext cx="1202964" cy="1183388"/>
            </a:xfrm>
            <a:prstGeom prst="line">
              <a:avLst/>
            </a:prstGeom>
            <a:ln w="12700" cap="flat" cmpd="sng" algn="ctr">
              <a:solidFill>
                <a:srgbClr val="558ED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4" name="Picture 66" descr="provningsprocessen_green.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a:xfrm>
              <a:off x="688554" y="3060604"/>
              <a:ext cx="513075" cy="368398"/>
            </a:xfrm>
            <a:prstGeom prst="rect">
              <a:avLst/>
            </a:prstGeom>
          </p:spPr>
        </p:pic>
        <p:pic>
          <p:nvPicPr>
            <p:cNvPr id="67" name="Picture 66" descr="provningsprocessen_green.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a:xfrm>
              <a:off x="0" y="2908204"/>
              <a:ext cx="931333" cy="668715"/>
            </a:xfrm>
            <a:prstGeom prst="rect">
              <a:avLst/>
            </a:prstGeom>
          </p:spPr>
        </p:pic>
        <p:sp>
          <p:nvSpPr>
            <p:cNvPr id="45" name="textruta 44"/>
            <p:cNvSpPr txBox="1"/>
            <p:nvPr/>
          </p:nvSpPr>
          <p:spPr>
            <a:xfrm>
              <a:off x="1114422" y="3429000"/>
              <a:ext cx="773387" cy="284102"/>
            </a:xfrm>
            <a:prstGeom prst="rect">
              <a:avLst/>
            </a:prstGeom>
            <a:noFill/>
          </p:spPr>
          <p:txBody>
            <a:bodyPr wrap="none" rtlCol="0">
              <a:spAutoFit/>
            </a:bodyPr>
            <a:lstStyle/>
            <a:p>
              <a:r>
                <a:rPr lang="sv-SE" b="1" dirty="0" smtClean="0">
                  <a:solidFill>
                    <a:srgbClr val="FF0000"/>
                  </a:solidFill>
                  <a:latin typeface="Arial"/>
                </a:rPr>
                <a:t>2015Q3</a:t>
              </a:r>
              <a:endParaRPr lang="sv-SE" b="1" dirty="0">
                <a:solidFill>
                  <a:srgbClr val="FF0000"/>
                </a:solidFill>
                <a:latin typeface="Arial"/>
              </a:endParaRPr>
            </a:p>
          </p:txBody>
        </p:sp>
        <p:sp>
          <p:nvSpPr>
            <p:cNvPr id="46" name="textruta 45"/>
            <p:cNvSpPr txBox="1"/>
            <p:nvPr/>
          </p:nvSpPr>
          <p:spPr>
            <a:xfrm>
              <a:off x="2182035" y="3419708"/>
              <a:ext cx="536636" cy="284102"/>
            </a:xfrm>
            <a:prstGeom prst="rect">
              <a:avLst/>
            </a:prstGeom>
            <a:noFill/>
          </p:spPr>
          <p:txBody>
            <a:bodyPr wrap="none" rtlCol="0">
              <a:spAutoFit/>
            </a:bodyPr>
            <a:lstStyle/>
            <a:p>
              <a:r>
                <a:rPr lang="sv-SE" b="1" dirty="0" smtClean="0">
                  <a:solidFill>
                    <a:srgbClr val="FF0000"/>
                  </a:solidFill>
                  <a:latin typeface="Arial"/>
                </a:rPr>
                <a:t>2017</a:t>
              </a:r>
              <a:endParaRPr lang="sv-SE" b="1" dirty="0">
                <a:solidFill>
                  <a:srgbClr val="FF0000"/>
                </a:solidFill>
                <a:latin typeface="Arial"/>
              </a:endParaRPr>
            </a:p>
          </p:txBody>
        </p:sp>
        <p:sp>
          <p:nvSpPr>
            <p:cNvPr id="53" name="textruta 52"/>
            <p:cNvSpPr txBox="1"/>
            <p:nvPr/>
          </p:nvSpPr>
          <p:spPr>
            <a:xfrm>
              <a:off x="3298309" y="3429000"/>
              <a:ext cx="536636" cy="284102"/>
            </a:xfrm>
            <a:prstGeom prst="rect">
              <a:avLst/>
            </a:prstGeom>
            <a:noFill/>
          </p:spPr>
          <p:txBody>
            <a:bodyPr wrap="none" rtlCol="0">
              <a:spAutoFit/>
            </a:bodyPr>
            <a:lstStyle/>
            <a:p>
              <a:r>
                <a:rPr lang="sv-SE" b="1" dirty="0" smtClean="0">
                  <a:solidFill>
                    <a:srgbClr val="FF0000"/>
                  </a:solidFill>
                  <a:latin typeface="Arial"/>
                </a:rPr>
                <a:t>2018</a:t>
              </a:r>
              <a:endParaRPr lang="sv-SE" b="1" dirty="0">
                <a:solidFill>
                  <a:srgbClr val="FF0000"/>
                </a:solidFill>
                <a:latin typeface="Arial"/>
              </a:endParaRPr>
            </a:p>
          </p:txBody>
        </p:sp>
        <p:sp>
          <p:nvSpPr>
            <p:cNvPr id="54" name="textruta 53"/>
            <p:cNvSpPr txBox="1"/>
            <p:nvPr/>
          </p:nvSpPr>
          <p:spPr>
            <a:xfrm>
              <a:off x="4674619" y="3429000"/>
              <a:ext cx="536636" cy="284102"/>
            </a:xfrm>
            <a:prstGeom prst="rect">
              <a:avLst/>
            </a:prstGeom>
            <a:noFill/>
          </p:spPr>
          <p:txBody>
            <a:bodyPr wrap="none" rtlCol="0">
              <a:spAutoFit/>
            </a:bodyPr>
            <a:lstStyle/>
            <a:p>
              <a:r>
                <a:rPr lang="sv-SE" b="1" smtClean="0">
                  <a:solidFill>
                    <a:srgbClr val="FF0000"/>
                  </a:solidFill>
                  <a:latin typeface="Arial"/>
                </a:rPr>
                <a:t>2020</a:t>
              </a:r>
              <a:endParaRPr lang="sv-SE" b="1" dirty="0">
                <a:solidFill>
                  <a:srgbClr val="FF0000"/>
                </a:solidFill>
                <a:latin typeface="Arial"/>
              </a:endParaRPr>
            </a:p>
          </p:txBody>
        </p:sp>
      </p:grpSp>
      <p:sp>
        <p:nvSpPr>
          <p:cNvPr id="56" name="Platshållare för bildnummer 5"/>
          <p:cNvSpPr>
            <a:spLocks noGrp="1"/>
          </p:cNvSpPr>
          <p:nvPr>
            <p:ph type="sldNum" sz="quarter" idx="10"/>
          </p:nvPr>
        </p:nvSpPr>
        <p:spPr>
          <a:xfrm>
            <a:off x="7786688" y="6615113"/>
            <a:ext cx="900112" cy="276225"/>
          </a:xfrm>
        </p:spPr>
        <p:txBody>
          <a:bodyPr/>
          <a:lstStyle/>
          <a:p>
            <a:pPr>
              <a:defRPr/>
            </a:pPr>
            <a:fld id="{4A171770-46FA-4E60-A60A-FD1ED47232F8}" type="slidenum">
              <a:rPr lang="sv-SE" smtClean="0"/>
              <a:pPr>
                <a:defRPr/>
              </a:pPr>
              <a:t>14</a:t>
            </a:fld>
            <a:endParaRPr lang="sv-SE" dirty="0"/>
          </a:p>
        </p:txBody>
      </p:sp>
      <p:sp>
        <p:nvSpPr>
          <p:cNvPr id="60" name="Rektangel 59"/>
          <p:cNvSpPr/>
          <p:nvPr/>
        </p:nvSpPr>
        <p:spPr>
          <a:xfrm>
            <a:off x="7730062" y="404664"/>
            <a:ext cx="2170530" cy="3766514"/>
          </a:xfrm>
          <a:prstGeom prst="rect">
            <a:avLst/>
          </a:prstGeom>
          <a:solidFill>
            <a:schemeClr val="bg1"/>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solidFill>
                <a:prstClr val="white"/>
              </a:solidFill>
            </a:endParaRPr>
          </a:p>
        </p:txBody>
      </p:sp>
      <p:sp>
        <p:nvSpPr>
          <p:cNvPr id="55" name="Platshållare för datum 54"/>
          <p:cNvSpPr>
            <a:spLocks noGrp="1"/>
          </p:cNvSpPr>
          <p:nvPr>
            <p:ph type="dt" sz="half" idx="10"/>
          </p:nvPr>
        </p:nvSpPr>
        <p:spPr/>
        <p:txBody>
          <a:bodyPr/>
          <a:lstStyle/>
          <a:p>
            <a:pPr>
              <a:defRPr/>
            </a:pPr>
            <a:fld id="{F672BA0D-1C79-474D-8E45-BBD21E995279}" type="datetime1">
              <a:rPr lang="sv-SE" smtClean="0"/>
              <a:pPr>
                <a:defRPr/>
              </a:pPr>
              <a:t>2014-10-23</a:t>
            </a:fld>
            <a:endParaRPr lang="sv-SE"/>
          </a:p>
        </p:txBody>
      </p:sp>
      <p:sp>
        <p:nvSpPr>
          <p:cNvPr id="57" name="textruta 56"/>
          <p:cNvSpPr txBox="1"/>
          <p:nvPr/>
        </p:nvSpPr>
        <p:spPr>
          <a:xfrm>
            <a:off x="717021" y="3707739"/>
            <a:ext cx="1005403" cy="369333"/>
          </a:xfrm>
          <a:prstGeom prst="rect">
            <a:avLst/>
          </a:prstGeom>
          <a:noFill/>
        </p:spPr>
        <p:txBody>
          <a:bodyPr wrap="none" rtlCol="0">
            <a:spAutoFit/>
          </a:bodyPr>
          <a:lstStyle/>
          <a:p>
            <a:r>
              <a:rPr lang="sv-SE" b="1" dirty="0" smtClean="0">
                <a:latin typeface="Arial"/>
              </a:rPr>
              <a:t>2011Q1</a:t>
            </a:r>
            <a:endParaRPr lang="sv-SE" b="1" dirty="0">
              <a:latin typeface="Arial"/>
            </a:endParaRPr>
          </a:p>
        </p:txBody>
      </p:sp>
    </p:spTree>
    <p:extLst>
      <p:ext uri="{BB962C8B-B14F-4D97-AF65-F5344CB8AC3E}">
        <p14:creationId xmlns:p14="http://schemas.microsoft.com/office/powerpoint/2010/main" xmlns="" val="2491781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1_ny version"/>
          <p:cNvPicPr>
            <a:picLocks noGrp="1" noChangeAspect="1" noChangeArrowheads="1"/>
          </p:cNvPicPr>
          <p:nvPr>
            <p:ph idx="1"/>
          </p:nvPr>
        </p:nvPicPr>
        <p:blipFill>
          <a:blip r:embed="rId2" cstate="print"/>
          <a:srcRect/>
          <a:stretch>
            <a:fillRect/>
          </a:stretch>
        </p:blipFill>
        <p:spPr>
          <a:xfrm>
            <a:off x="1186264" y="784553"/>
            <a:ext cx="7326601" cy="5044171"/>
          </a:xfrm>
          <a:noFill/>
        </p:spPr>
      </p:pic>
      <p:sp>
        <p:nvSpPr>
          <p:cNvPr id="4099" name="Rectangle 5"/>
          <p:cNvSpPr>
            <a:spLocks noGrp="1" noChangeArrowheads="1"/>
          </p:cNvSpPr>
          <p:nvPr>
            <p:ph type="title"/>
          </p:nvPr>
        </p:nvSpPr>
        <p:spPr>
          <a:xfrm>
            <a:off x="467544" y="188640"/>
            <a:ext cx="7737857" cy="1143000"/>
          </a:xfrm>
        </p:spPr>
        <p:txBody>
          <a:bodyPr/>
          <a:lstStyle/>
          <a:p>
            <a:r>
              <a:rPr lang="sv-SE" sz="2800" dirty="0" smtClean="0"/>
              <a:t>Inkapslingsanläggning vid Clab - Fotomontage</a:t>
            </a:r>
          </a:p>
        </p:txBody>
      </p:sp>
    </p:spTree>
    <p:extLst>
      <p:ext uri="{BB962C8B-B14F-4D97-AF65-F5344CB8AC3E}">
        <p14:creationId xmlns:p14="http://schemas.microsoft.com/office/powerpoint/2010/main" xmlns="" val="165912035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nummer 5"/>
          <p:cNvSpPr>
            <a:spLocks noGrp="1"/>
          </p:cNvSpPr>
          <p:nvPr>
            <p:ph type="sldNum" sz="quarter" idx="4294967295"/>
          </p:nvPr>
        </p:nvSpPr>
        <p:spPr>
          <a:xfrm>
            <a:off x="7786688" y="6613525"/>
            <a:ext cx="900112" cy="271463"/>
          </a:xfrm>
          <a:prstGeom prst="rect">
            <a:avLst/>
          </a:prstGeom>
          <a:noFill/>
        </p:spPr>
        <p:txBody>
          <a:bodyPr/>
          <a:lstStyle/>
          <a:p>
            <a:pPr defTabSz="914075"/>
            <a:fld id="{4A07F598-77D7-4463-B20E-F1822FDC1429}" type="slidenum">
              <a:rPr lang="en-US" smtClean="0"/>
              <a:pPr defTabSz="914075"/>
              <a:t>16</a:t>
            </a:fld>
            <a:endParaRPr lang="en-US" dirty="0" smtClean="0"/>
          </a:p>
        </p:txBody>
      </p:sp>
      <p:pic>
        <p:nvPicPr>
          <p:cNvPr id="37891" name="Picture 7" descr="Barsebäck"/>
          <p:cNvPicPr>
            <a:picLocks noChangeAspect="1" noChangeArrowheads="1"/>
          </p:cNvPicPr>
          <p:nvPr/>
        </p:nvPicPr>
        <p:blipFill>
          <a:blip r:embed="rId3" cstate="print"/>
          <a:srcRect t="323"/>
          <a:stretch>
            <a:fillRect/>
          </a:stretch>
        </p:blipFill>
        <p:spPr bwMode="auto">
          <a:xfrm>
            <a:off x="641994" y="1268760"/>
            <a:ext cx="7896659" cy="4439562"/>
          </a:xfrm>
          <a:prstGeom prst="rect">
            <a:avLst/>
          </a:prstGeom>
          <a:noFill/>
          <a:ln w="9525">
            <a:noFill/>
            <a:miter lim="800000"/>
            <a:headEnd/>
            <a:tailEnd/>
          </a:ln>
        </p:spPr>
      </p:pic>
      <p:sp>
        <p:nvSpPr>
          <p:cNvPr id="37892" name="Rectangle 2"/>
          <p:cNvSpPr>
            <a:spLocks noGrp="1" noChangeArrowheads="1"/>
          </p:cNvSpPr>
          <p:nvPr>
            <p:ph type="title"/>
          </p:nvPr>
        </p:nvSpPr>
        <p:spPr/>
        <p:txBody>
          <a:bodyPr/>
          <a:lstStyle/>
          <a:p>
            <a:r>
              <a:rPr lang="sv-SE" dirty="0" smtClean="0"/>
              <a:t>Rivning av reaktorer</a:t>
            </a:r>
          </a:p>
        </p:txBody>
      </p:sp>
      <p:sp>
        <p:nvSpPr>
          <p:cNvPr id="37893" name="Rectangle 4"/>
          <p:cNvSpPr>
            <a:spLocks noChangeArrowheads="1"/>
          </p:cNvSpPr>
          <p:nvPr/>
        </p:nvSpPr>
        <p:spPr bwMode="auto">
          <a:xfrm>
            <a:off x="6660232" y="1224257"/>
            <a:ext cx="1870333" cy="332535"/>
          </a:xfrm>
          <a:prstGeom prst="rect">
            <a:avLst/>
          </a:prstGeom>
          <a:noFill/>
          <a:ln w="9525">
            <a:noFill/>
            <a:miter lim="800000"/>
            <a:headEnd/>
            <a:tailEnd/>
          </a:ln>
        </p:spPr>
        <p:txBody>
          <a:bodyPr lIns="80138" tIns="40069" rIns="80138" bIns="40069">
            <a:spAutoFit/>
          </a:bodyPr>
          <a:lstStyle/>
          <a:p>
            <a:pPr algn="r" defTabSz="457200" fontAlgn="base">
              <a:spcBef>
                <a:spcPct val="0"/>
              </a:spcBef>
              <a:spcAft>
                <a:spcPct val="0"/>
              </a:spcAft>
            </a:pPr>
            <a:r>
              <a:rPr lang="sv-SE" sz="1600" dirty="0">
                <a:solidFill>
                  <a:prstClr val="black"/>
                </a:solidFill>
                <a:latin typeface="Arial" charset="0"/>
              </a:rPr>
              <a:t>Barsebäck</a:t>
            </a:r>
          </a:p>
        </p:txBody>
      </p:sp>
      <p:sp>
        <p:nvSpPr>
          <p:cNvPr id="6" name="Platshållare för datum 5"/>
          <p:cNvSpPr>
            <a:spLocks noGrp="1"/>
          </p:cNvSpPr>
          <p:nvPr>
            <p:ph type="dt" sz="half" idx="4294967295"/>
          </p:nvPr>
        </p:nvSpPr>
        <p:spPr>
          <a:xfrm>
            <a:off x="468313" y="6613525"/>
            <a:ext cx="1087437" cy="271463"/>
          </a:xfrm>
          <a:prstGeom prst="rect">
            <a:avLst/>
          </a:prstGeom>
        </p:spPr>
        <p:txBody>
          <a:bodyPr/>
          <a:lstStyle/>
          <a:p>
            <a:pPr>
              <a:defRPr/>
            </a:pPr>
            <a:fld id="{781A05C9-F39D-4CA4-A104-33FEE894D93A}" type="datetime1">
              <a:rPr lang="sv-SE" smtClean="0"/>
              <a:pPr>
                <a:defRPr/>
              </a:pPr>
              <a:t>2014-10-23</a:t>
            </a:fld>
            <a:endParaRPr lang="sv-SE"/>
          </a:p>
        </p:txBody>
      </p:sp>
      <p:sp>
        <p:nvSpPr>
          <p:cNvPr id="7" name="Platshållare för sidfot 6"/>
          <p:cNvSpPr>
            <a:spLocks noGrp="1"/>
          </p:cNvSpPr>
          <p:nvPr>
            <p:ph type="ftr" sz="quarter" idx="4294967295"/>
          </p:nvPr>
        </p:nvSpPr>
        <p:spPr>
          <a:xfrm>
            <a:off x="3348038" y="6613525"/>
            <a:ext cx="2895600" cy="271463"/>
          </a:xfrm>
          <a:prstGeom prst="rect">
            <a:avLst/>
          </a:prstGeom>
        </p:spPr>
        <p:txBody>
          <a:bodyPr/>
          <a:lstStyle/>
          <a:p>
            <a:pPr>
              <a:defRPr/>
            </a:pPr>
            <a:r>
              <a:rPr lang="sv-SE" smtClean="0"/>
              <a:t>Ämne för presentation</a:t>
            </a:r>
            <a:endParaRPr lang="sv-SE"/>
          </a:p>
        </p:txBody>
      </p:sp>
    </p:spTree>
    <p:extLst>
      <p:ext uri="{BB962C8B-B14F-4D97-AF65-F5344CB8AC3E}">
        <p14:creationId xmlns:p14="http://schemas.microsoft.com/office/powerpoint/2010/main" xmlns="" val="33319634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dirty="0">
                <a:cs typeface="Times New Roman" pitchFamily="18" charset="0"/>
              </a:rPr>
              <a:t>SFL – långlivat låg- och medelaktivt avfall</a:t>
            </a:r>
          </a:p>
        </p:txBody>
      </p:sp>
      <p:sp>
        <p:nvSpPr>
          <p:cNvPr id="47107" name="Rectangle 3"/>
          <p:cNvSpPr>
            <a:spLocks noGrp="1" noChangeArrowheads="1"/>
          </p:cNvSpPr>
          <p:nvPr>
            <p:ph type="body" idx="1"/>
          </p:nvPr>
        </p:nvSpPr>
        <p:spPr>
          <a:xfrm>
            <a:off x="457200" y="1484784"/>
            <a:ext cx="8229600" cy="3517851"/>
          </a:xfrm>
        </p:spPr>
        <p:txBody>
          <a:bodyPr/>
          <a:lstStyle/>
          <a:p>
            <a:r>
              <a:rPr lang="sv-SE" sz="2000" dirty="0" smtClean="0"/>
              <a:t>Planerad att tas i drift 2045</a:t>
            </a:r>
          </a:p>
          <a:p>
            <a:r>
              <a:rPr lang="sv-SE" sz="2000" dirty="0" smtClean="0"/>
              <a:t>Typ av avfall:	</a:t>
            </a:r>
          </a:p>
          <a:p>
            <a:pPr lvl="1"/>
            <a:r>
              <a:rPr lang="sv-SE" sz="2000" dirty="0" smtClean="0"/>
              <a:t>Styrstavar och andra komponenter</a:t>
            </a:r>
          </a:p>
          <a:p>
            <a:pPr lvl="1"/>
            <a:r>
              <a:rPr lang="sv-SE" sz="2000" dirty="0" smtClean="0"/>
              <a:t>Historiskt avfall från </a:t>
            </a:r>
            <a:r>
              <a:rPr lang="sv-SE" sz="2000" dirty="0" err="1" smtClean="0"/>
              <a:t>Svafo</a:t>
            </a:r>
            <a:endParaRPr lang="sv-SE" sz="2000" dirty="0" smtClean="0"/>
          </a:p>
          <a:p>
            <a:pPr lvl="1"/>
            <a:r>
              <a:rPr lang="sv-SE" sz="2000" dirty="0" smtClean="0"/>
              <a:t>Avfall från andra aktörer</a:t>
            </a:r>
          </a:p>
          <a:p>
            <a:pPr lvl="1"/>
            <a:r>
              <a:rPr lang="sv-SE" sz="2000" dirty="0" smtClean="0"/>
              <a:t>Total volym ca 10 000 m</a:t>
            </a:r>
            <a:r>
              <a:rPr lang="sv-SE" sz="2000" baseline="30000" dirty="0" smtClean="0"/>
              <a:t>3</a:t>
            </a:r>
          </a:p>
          <a:p>
            <a:r>
              <a:rPr lang="sv-SE" sz="2000" dirty="0" smtClean="0"/>
              <a:t>Lokaliseringen av SFL är ej bestämd</a:t>
            </a:r>
          </a:p>
          <a:p>
            <a:endParaRPr lang="sv-SE" sz="2000" dirty="0"/>
          </a:p>
          <a:p>
            <a:endParaRPr lang="sv-SE" sz="2000" dirty="0"/>
          </a:p>
          <a:p>
            <a:endParaRPr lang="sv-SE" sz="2000" dirty="0"/>
          </a:p>
        </p:txBody>
      </p:sp>
      <p:pic>
        <p:nvPicPr>
          <p:cNvPr id="4" name="Bildobjekt 3" descr="SFL_allmän.jpg"/>
          <p:cNvPicPr>
            <a:picLocks noChangeAspect="1"/>
          </p:cNvPicPr>
          <p:nvPr/>
        </p:nvPicPr>
        <p:blipFill>
          <a:blip r:embed="rId2" cstate="print"/>
          <a:stretch>
            <a:fillRect/>
          </a:stretch>
        </p:blipFill>
        <p:spPr>
          <a:xfrm>
            <a:off x="5976248" y="1340768"/>
            <a:ext cx="3060248" cy="3046080"/>
          </a:xfrm>
          <a:prstGeom prst="rect">
            <a:avLst/>
          </a:prstGeom>
        </p:spPr>
      </p:pic>
      <p:sp>
        <p:nvSpPr>
          <p:cNvPr id="5" name="Platshållare för datum 4"/>
          <p:cNvSpPr>
            <a:spLocks noGrp="1"/>
          </p:cNvSpPr>
          <p:nvPr>
            <p:ph type="dt" sz="half" idx="4294967295"/>
          </p:nvPr>
        </p:nvSpPr>
        <p:spPr>
          <a:xfrm>
            <a:off x="468313" y="6613525"/>
            <a:ext cx="1087437" cy="271463"/>
          </a:xfrm>
          <a:prstGeom prst="rect">
            <a:avLst/>
          </a:prstGeom>
        </p:spPr>
        <p:txBody>
          <a:bodyPr/>
          <a:lstStyle/>
          <a:p>
            <a:pPr>
              <a:defRPr/>
            </a:pPr>
            <a:fld id="{32DDF18B-DB13-4017-B5E8-F94E446F5C71}" type="datetime1">
              <a:rPr lang="sv-SE" smtClean="0"/>
              <a:pPr>
                <a:defRPr/>
              </a:pPr>
              <a:t>2014-10-23</a:t>
            </a:fld>
            <a:endParaRPr lang="sv-SE"/>
          </a:p>
        </p:txBody>
      </p:sp>
      <p:sp>
        <p:nvSpPr>
          <p:cNvPr id="6" name="Platshållare för bildnummer 5"/>
          <p:cNvSpPr>
            <a:spLocks noGrp="1"/>
          </p:cNvSpPr>
          <p:nvPr>
            <p:ph type="sldNum" sz="quarter" idx="4294967295"/>
          </p:nvPr>
        </p:nvSpPr>
        <p:spPr>
          <a:xfrm>
            <a:off x="7786688" y="6613525"/>
            <a:ext cx="900112" cy="271463"/>
          </a:xfrm>
          <a:prstGeom prst="rect">
            <a:avLst/>
          </a:prstGeom>
        </p:spPr>
        <p:txBody>
          <a:bodyPr/>
          <a:lstStyle/>
          <a:p>
            <a:pPr>
              <a:defRPr/>
            </a:pPr>
            <a:fld id="{EA0A9661-A523-4CDE-ACF0-7A0960D0D5BB}" type="slidenum">
              <a:rPr lang="en-US" smtClean="0"/>
              <a:pPr>
                <a:defRPr/>
              </a:pPr>
              <a:t>17</a:t>
            </a:fld>
            <a:endParaRPr lang="en-US"/>
          </a:p>
        </p:txBody>
      </p:sp>
      <p:sp>
        <p:nvSpPr>
          <p:cNvPr id="7" name="Platshållare för sidfot 6"/>
          <p:cNvSpPr>
            <a:spLocks noGrp="1"/>
          </p:cNvSpPr>
          <p:nvPr>
            <p:ph type="ftr" sz="quarter" idx="4294967295"/>
          </p:nvPr>
        </p:nvSpPr>
        <p:spPr>
          <a:xfrm>
            <a:off x="3348038" y="6613525"/>
            <a:ext cx="2895600" cy="271463"/>
          </a:xfrm>
          <a:prstGeom prst="rect">
            <a:avLst/>
          </a:prstGeom>
        </p:spPr>
        <p:txBody>
          <a:bodyPr/>
          <a:lstStyle/>
          <a:p>
            <a:pPr>
              <a:defRPr/>
            </a:pPr>
            <a:r>
              <a:rPr lang="sv-SE" smtClean="0"/>
              <a:t>Ämne för presentation</a:t>
            </a:r>
            <a:endParaRPr lang="sv-SE"/>
          </a:p>
        </p:txBody>
      </p:sp>
    </p:spTree>
    <p:extLst>
      <p:ext uri="{BB962C8B-B14F-4D97-AF65-F5344CB8AC3E}">
        <p14:creationId xmlns:p14="http://schemas.microsoft.com/office/powerpoint/2010/main" xmlns="" val="421741056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488" y="337012"/>
            <a:ext cx="8247062" cy="582594"/>
          </a:xfrm>
        </p:spPr>
        <p:txBody>
          <a:bodyPr/>
          <a:lstStyle/>
          <a:p>
            <a:r>
              <a:rPr lang="sv-SE" sz="2200" dirty="0" smtClean="0"/>
              <a:t>Referenstidsplan för avveckling av kärnkraftverken (Plan 2013)</a:t>
            </a:r>
            <a:endParaRPr lang="sv-SE" sz="2200" dirty="0"/>
          </a:p>
        </p:txBody>
      </p:sp>
      <p:sp>
        <p:nvSpPr>
          <p:cNvPr id="4" name="textruta 3"/>
          <p:cNvSpPr txBox="1"/>
          <p:nvPr/>
        </p:nvSpPr>
        <p:spPr>
          <a:xfrm>
            <a:off x="1250417" y="6080848"/>
            <a:ext cx="7284366" cy="461665"/>
          </a:xfrm>
          <a:prstGeom prst="rect">
            <a:avLst/>
          </a:prstGeom>
          <a:noFill/>
        </p:spPr>
        <p:txBody>
          <a:bodyPr wrap="none" rtlCol="0">
            <a:spAutoFit/>
          </a:bodyPr>
          <a:lstStyle/>
          <a:p>
            <a:r>
              <a:rPr lang="sv-SE" sz="1200" dirty="0">
                <a:solidFill>
                  <a:prstClr val="black"/>
                </a:solidFill>
                <a:latin typeface="+mj-lt"/>
              </a:rPr>
              <a:t>Referenstidsplan för avveckling av kärntekniska anläggningar (F0 och O0 är gemensamma anläggningar</a:t>
            </a:r>
            <a:br>
              <a:rPr lang="sv-SE" sz="1200" dirty="0">
                <a:solidFill>
                  <a:prstClr val="black"/>
                </a:solidFill>
                <a:latin typeface="+mj-lt"/>
              </a:rPr>
            </a:br>
            <a:r>
              <a:rPr lang="sv-SE" sz="1200" dirty="0">
                <a:solidFill>
                  <a:prstClr val="black"/>
                </a:solidFill>
                <a:latin typeface="+mj-lt"/>
              </a:rPr>
              <a:t>på förläggningsplatserna som redovisas separat).</a:t>
            </a:r>
          </a:p>
        </p:txBody>
      </p:sp>
      <p:pic>
        <p:nvPicPr>
          <p:cNvPr id="8" name="Bildobjekt 7" descr="1-04.jpg"/>
          <p:cNvPicPr/>
          <p:nvPr/>
        </p:nvPicPr>
        <p:blipFill>
          <a:blip r:embed="rId2" cstate="print"/>
          <a:stretch>
            <a:fillRect/>
          </a:stretch>
        </p:blipFill>
        <p:spPr>
          <a:xfrm>
            <a:off x="1475656" y="852655"/>
            <a:ext cx="6192688" cy="5152689"/>
          </a:xfrm>
          <a:prstGeom prst="rect">
            <a:avLst/>
          </a:prstGeom>
        </p:spPr>
      </p:pic>
      <p:sp>
        <p:nvSpPr>
          <p:cNvPr id="9" name="Platshållare för datum 4"/>
          <p:cNvSpPr>
            <a:spLocks noGrp="1"/>
          </p:cNvSpPr>
          <p:nvPr>
            <p:ph type="dt" sz="half" idx="4294967295"/>
          </p:nvPr>
        </p:nvSpPr>
        <p:spPr>
          <a:xfrm>
            <a:off x="467544" y="6613822"/>
            <a:ext cx="1088664" cy="271450"/>
          </a:xfrm>
          <a:prstGeom prst="rect">
            <a:avLst/>
          </a:prstGeom>
        </p:spPr>
        <p:txBody>
          <a:bodyPr/>
          <a:lstStyle/>
          <a:p>
            <a:fld id="{B94C55A5-E7C9-4798-8E89-80362EAF3E14}" type="datetime1">
              <a:rPr lang="sv-SE" smtClean="0"/>
              <a:pPr/>
              <a:t>2014-10-23</a:t>
            </a:fld>
            <a:endParaRPr lang="sv-SE" dirty="0"/>
          </a:p>
        </p:txBody>
      </p:sp>
      <p:sp>
        <p:nvSpPr>
          <p:cNvPr id="10" name="Platshållare för bildnummer 3"/>
          <p:cNvSpPr txBox="1">
            <a:spLocks/>
          </p:cNvSpPr>
          <p:nvPr/>
        </p:nvSpPr>
        <p:spPr>
          <a:xfrm>
            <a:off x="7786710" y="6615293"/>
            <a:ext cx="900090" cy="276461"/>
          </a:xfrm>
          <a:prstGeom prst="rect">
            <a:avLst/>
          </a:prstGeom>
        </p:spPr>
        <p:txBody>
          <a:bodyPr vert="horz" lIns="90000" tIns="45720" rIns="0" bIns="45720" rtlCol="0" anchor="ctr"/>
          <a:lstStyle>
            <a:defPPr>
              <a:defRPr lang="sv-SE"/>
            </a:defPPr>
            <a:lvl1pPr marL="0" algn="r" defTabSz="914400" rtl="0" eaLnBrk="1" latinLnBrk="0" hangingPunct="1">
              <a:defRPr sz="1200"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BE5112-6BDE-494D-9CE3-B3827F9C39E0}"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0933159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tshållare för bildnummer 4"/>
          <p:cNvSpPr>
            <a:spLocks noGrp="1"/>
          </p:cNvSpPr>
          <p:nvPr>
            <p:ph type="sldNum" sz="quarter" idx="12"/>
          </p:nvPr>
        </p:nvSpPr>
        <p:spPr>
          <a:xfrm>
            <a:off x="8110238" y="6613822"/>
            <a:ext cx="900090" cy="271450"/>
          </a:xfrm>
        </p:spPr>
        <p:txBody>
          <a:bodyPr/>
          <a:lstStyle/>
          <a:p>
            <a:fld id="{C89F2C18-9EBD-4685-975B-A07798AF7581}" type="slidenum">
              <a:rPr lang="en-US"/>
              <a:pPr/>
              <a:t>19</a:t>
            </a:fld>
            <a:endParaRPr lang="en-US"/>
          </a:p>
        </p:txBody>
      </p:sp>
      <p:pic>
        <p:nvPicPr>
          <p:cNvPr id="664661" name="Picture 85" descr="Årtalspil"/>
          <p:cNvPicPr>
            <a:picLocks noChangeAspect="1" noChangeArrowheads="1"/>
          </p:cNvPicPr>
          <p:nvPr/>
        </p:nvPicPr>
        <p:blipFill>
          <a:blip r:embed="rId3" cstate="print"/>
          <a:srcRect/>
          <a:stretch>
            <a:fillRect/>
          </a:stretch>
        </p:blipFill>
        <p:spPr bwMode="auto">
          <a:xfrm>
            <a:off x="2506691" y="1440"/>
            <a:ext cx="6601813" cy="5984195"/>
          </a:xfrm>
          <a:prstGeom prst="rect">
            <a:avLst/>
          </a:prstGeom>
          <a:noFill/>
        </p:spPr>
      </p:pic>
      <p:sp>
        <p:nvSpPr>
          <p:cNvPr id="664579" name="Rectangle 3"/>
          <p:cNvSpPr>
            <a:spLocks noChangeArrowheads="1"/>
          </p:cNvSpPr>
          <p:nvPr/>
        </p:nvSpPr>
        <p:spPr bwMode="auto">
          <a:xfrm>
            <a:off x="8063398" y="684746"/>
            <a:ext cx="68486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SFL 3–5</a:t>
            </a:r>
          </a:p>
        </p:txBody>
      </p:sp>
      <p:sp>
        <p:nvSpPr>
          <p:cNvPr id="664580" name="Line 4"/>
          <p:cNvSpPr>
            <a:spLocks noChangeShapeType="1"/>
          </p:cNvSpPr>
          <p:nvPr/>
        </p:nvSpPr>
        <p:spPr bwMode="auto">
          <a:xfrm>
            <a:off x="7798729" y="814783"/>
            <a:ext cx="297244"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1" name="Rectangle 5"/>
          <p:cNvSpPr>
            <a:spLocks noChangeArrowheads="1"/>
          </p:cNvSpPr>
          <p:nvPr/>
        </p:nvSpPr>
        <p:spPr bwMode="auto">
          <a:xfrm>
            <a:off x="7481125" y="1246169"/>
            <a:ext cx="122783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Rutinmässig drift</a:t>
            </a:r>
          </a:p>
        </p:txBody>
      </p:sp>
      <p:sp>
        <p:nvSpPr>
          <p:cNvPr id="664582" name="Line 6"/>
          <p:cNvSpPr>
            <a:spLocks noChangeShapeType="1"/>
          </p:cNvSpPr>
          <p:nvPr/>
        </p:nvSpPr>
        <p:spPr bwMode="auto">
          <a:xfrm>
            <a:off x="7209669" y="1376207"/>
            <a:ext cx="306745"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3" name="Rectangle 7"/>
          <p:cNvSpPr>
            <a:spLocks noChangeArrowheads="1"/>
          </p:cNvSpPr>
          <p:nvPr/>
        </p:nvSpPr>
        <p:spPr bwMode="auto">
          <a:xfrm>
            <a:off x="7208312" y="1539836"/>
            <a:ext cx="72199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Provdrift</a:t>
            </a:r>
          </a:p>
        </p:txBody>
      </p:sp>
      <p:sp>
        <p:nvSpPr>
          <p:cNvPr id="664584" name="Line 8"/>
          <p:cNvSpPr>
            <a:spLocks noChangeShapeType="1"/>
          </p:cNvSpPr>
          <p:nvPr/>
        </p:nvSpPr>
        <p:spPr bwMode="auto">
          <a:xfrm>
            <a:off x="6936855" y="1669874"/>
            <a:ext cx="305389"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5" name="Line 9"/>
          <p:cNvSpPr>
            <a:spLocks noChangeShapeType="1"/>
          </p:cNvSpPr>
          <p:nvPr/>
        </p:nvSpPr>
        <p:spPr bwMode="auto">
          <a:xfrm>
            <a:off x="6441448" y="2241375"/>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586" name="Line 10"/>
          <p:cNvSpPr>
            <a:spLocks noChangeShapeType="1"/>
          </p:cNvSpPr>
          <p:nvPr/>
        </p:nvSpPr>
        <p:spPr bwMode="auto">
          <a:xfrm>
            <a:off x="6262287" y="2452987"/>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587" name="Rectangle 11"/>
          <p:cNvSpPr>
            <a:spLocks noChangeArrowheads="1"/>
          </p:cNvSpPr>
          <p:nvPr/>
        </p:nvSpPr>
        <p:spPr bwMode="auto">
          <a:xfrm>
            <a:off x="6187636" y="2730341"/>
            <a:ext cx="2185222"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Platsundersökningar inleds</a:t>
            </a:r>
          </a:p>
        </p:txBody>
      </p:sp>
      <p:sp>
        <p:nvSpPr>
          <p:cNvPr id="664593" name="Rectangle 17"/>
          <p:cNvSpPr>
            <a:spLocks noChangeArrowheads="1"/>
          </p:cNvSpPr>
          <p:nvPr/>
        </p:nvSpPr>
        <p:spPr bwMode="auto">
          <a:xfrm>
            <a:off x="7235739" y="659495"/>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7395C7"/>
                </a:solidFill>
              </a:rPr>
              <a:t>2045</a:t>
            </a:r>
          </a:p>
        </p:txBody>
      </p:sp>
      <p:sp>
        <p:nvSpPr>
          <p:cNvPr id="664594" name="Rectangle 18"/>
          <p:cNvSpPr>
            <a:spLocks noChangeArrowheads="1"/>
          </p:cNvSpPr>
          <p:nvPr/>
        </p:nvSpPr>
        <p:spPr bwMode="auto">
          <a:xfrm>
            <a:off x="6626320" y="1222358"/>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smtClean="0">
                <a:solidFill>
                  <a:srgbClr val="7395C7"/>
                </a:solidFill>
              </a:rPr>
              <a:t>2030</a:t>
            </a:r>
            <a:endParaRPr lang="sv-SE" sz="1400" i="1" dirty="0">
              <a:solidFill>
                <a:srgbClr val="7395C7"/>
              </a:solidFill>
            </a:endParaRPr>
          </a:p>
        </p:txBody>
      </p:sp>
      <p:sp>
        <p:nvSpPr>
          <p:cNvPr id="664595" name="Rectangle 19"/>
          <p:cNvSpPr>
            <a:spLocks noChangeArrowheads="1"/>
          </p:cNvSpPr>
          <p:nvPr/>
        </p:nvSpPr>
        <p:spPr bwMode="auto">
          <a:xfrm>
            <a:off x="6350791" y="148478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smtClean="0">
                <a:solidFill>
                  <a:srgbClr val="7395C7"/>
                </a:solidFill>
              </a:rPr>
              <a:t>2028</a:t>
            </a:r>
            <a:endParaRPr lang="sv-SE" sz="1400" i="1" dirty="0">
              <a:solidFill>
                <a:srgbClr val="7395C7"/>
              </a:solidFill>
            </a:endParaRPr>
          </a:p>
        </p:txBody>
      </p:sp>
      <p:sp>
        <p:nvSpPr>
          <p:cNvPr id="664596" name="Rectangle 20"/>
          <p:cNvSpPr>
            <a:spLocks noChangeArrowheads="1"/>
          </p:cNvSpPr>
          <p:nvPr/>
        </p:nvSpPr>
        <p:spPr bwMode="auto">
          <a:xfrm>
            <a:off x="5849955" y="209040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2009</a:t>
            </a:r>
          </a:p>
        </p:txBody>
      </p:sp>
      <p:sp>
        <p:nvSpPr>
          <p:cNvPr id="664597" name="Rectangle 21"/>
          <p:cNvSpPr>
            <a:spLocks noChangeArrowheads="1"/>
          </p:cNvSpPr>
          <p:nvPr/>
        </p:nvSpPr>
        <p:spPr bwMode="auto">
          <a:xfrm>
            <a:off x="5659936" y="231209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2006</a:t>
            </a:r>
          </a:p>
        </p:txBody>
      </p:sp>
      <p:sp>
        <p:nvSpPr>
          <p:cNvPr id="664598" name="Rectangle 22"/>
          <p:cNvSpPr>
            <a:spLocks noChangeArrowheads="1"/>
          </p:cNvSpPr>
          <p:nvPr/>
        </p:nvSpPr>
        <p:spPr bwMode="auto">
          <a:xfrm>
            <a:off x="5326045" y="269645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2002</a:t>
            </a:r>
          </a:p>
        </p:txBody>
      </p:sp>
      <p:sp>
        <p:nvSpPr>
          <p:cNvPr id="664599" name="Oval 23"/>
          <p:cNvSpPr>
            <a:spLocks noChangeArrowheads="1"/>
          </p:cNvSpPr>
          <p:nvPr/>
        </p:nvSpPr>
        <p:spPr bwMode="auto">
          <a:xfrm>
            <a:off x="6417017" y="2173716"/>
            <a:ext cx="122155" cy="129559"/>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00" name="Oval 24"/>
          <p:cNvSpPr>
            <a:spLocks noChangeArrowheads="1"/>
          </p:cNvSpPr>
          <p:nvPr/>
        </p:nvSpPr>
        <p:spPr bwMode="auto">
          <a:xfrm>
            <a:off x="6233784" y="2381010"/>
            <a:ext cx="130299" cy="138196"/>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02" name="Oval 26"/>
          <p:cNvSpPr>
            <a:spLocks noChangeArrowheads="1"/>
          </p:cNvSpPr>
          <p:nvPr/>
        </p:nvSpPr>
        <p:spPr bwMode="auto">
          <a:xfrm>
            <a:off x="7774297" y="777355"/>
            <a:ext cx="81437" cy="86373"/>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3" name="Oval 27"/>
          <p:cNvSpPr>
            <a:spLocks noChangeArrowheads="1"/>
          </p:cNvSpPr>
          <p:nvPr/>
        </p:nvSpPr>
        <p:spPr bwMode="auto">
          <a:xfrm>
            <a:off x="7216455" y="1328702"/>
            <a:ext cx="84151" cy="89252"/>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4" name="Oval 28"/>
          <p:cNvSpPr>
            <a:spLocks noChangeArrowheads="1"/>
          </p:cNvSpPr>
          <p:nvPr/>
        </p:nvSpPr>
        <p:spPr bwMode="auto">
          <a:xfrm>
            <a:off x="6932784" y="1615171"/>
            <a:ext cx="97724" cy="103647"/>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5" name="Rectangle 29"/>
          <p:cNvSpPr>
            <a:spLocks noChangeArrowheads="1"/>
          </p:cNvSpPr>
          <p:nvPr/>
        </p:nvSpPr>
        <p:spPr bwMode="auto">
          <a:xfrm>
            <a:off x="5673227" y="3362302"/>
            <a:ext cx="121501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Äspölaboratoriet</a:t>
            </a:r>
          </a:p>
        </p:txBody>
      </p:sp>
      <p:sp>
        <p:nvSpPr>
          <p:cNvPr id="664606" name="Rectangle 30"/>
          <p:cNvSpPr>
            <a:spLocks noChangeArrowheads="1"/>
          </p:cNvSpPr>
          <p:nvPr/>
        </p:nvSpPr>
        <p:spPr bwMode="auto">
          <a:xfrm>
            <a:off x="5138459" y="4056164"/>
            <a:ext cx="3295477"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Slutförvar för driftavfall, SFR</a:t>
            </a:r>
          </a:p>
        </p:txBody>
      </p:sp>
      <p:sp>
        <p:nvSpPr>
          <p:cNvPr id="664607" name="Line 31"/>
          <p:cNvSpPr>
            <a:spLocks noChangeShapeType="1"/>
          </p:cNvSpPr>
          <p:nvPr/>
        </p:nvSpPr>
        <p:spPr bwMode="auto">
          <a:xfrm>
            <a:off x="4867003" y="4186202"/>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08" name="Rectangle 32"/>
          <p:cNvSpPr>
            <a:spLocks noChangeArrowheads="1"/>
          </p:cNvSpPr>
          <p:nvPr/>
        </p:nvSpPr>
        <p:spPr bwMode="auto">
          <a:xfrm>
            <a:off x="4785847" y="3339931"/>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1995</a:t>
            </a:r>
          </a:p>
        </p:txBody>
      </p:sp>
      <p:sp>
        <p:nvSpPr>
          <p:cNvPr id="664609" name="Rectangle 33"/>
          <p:cNvSpPr>
            <a:spLocks noChangeArrowheads="1"/>
          </p:cNvSpPr>
          <p:nvPr/>
        </p:nvSpPr>
        <p:spPr bwMode="auto">
          <a:xfrm>
            <a:off x="4249721" y="4017958"/>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1988</a:t>
            </a:r>
          </a:p>
        </p:txBody>
      </p:sp>
      <p:sp>
        <p:nvSpPr>
          <p:cNvPr id="664610" name="Rectangle 34"/>
          <p:cNvSpPr>
            <a:spLocks noChangeArrowheads="1"/>
          </p:cNvSpPr>
          <p:nvPr/>
        </p:nvSpPr>
        <p:spPr bwMode="auto">
          <a:xfrm>
            <a:off x="3949763" y="4446943"/>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1985</a:t>
            </a:r>
          </a:p>
        </p:txBody>
      </p:sp>
      <p:sp>
        <p:nvSpPr>
          <p:cNvPr id="664611" name="Rectangle 35"/>
          <p:cNvSpPr>
            <a:spLocks noChangeArrowheads="1"/>
          </p:cNvSpPr>
          <p:nvPr/>
        </p:nvSpPr>
        <p:spPr bwMode="auto">
          <a:xfrm>
            <a:off x="3785531" y="4652797"/>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1984</a:t>
            </a:r>
          </a:p>
        </p:txBody>
      </p:sp>
      <p:sp>
        <p:nvSpPr>
          <p:cNvPr id="664612" name="Rectangle 36"/>
          <p:cNvSpPr>
            <a:spLocks noChangeArrowheads="1"/>
          </p:cNvSpPr>
          <p:nvPr/>
        </p:nvSpPr>
        <p:spPr bwMode="auto">
          <a:xfrm>
            <a:off x="4704129" y="4682367"/>
            <a:ext cx="56419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KBS-3</a:t>
            </a:r>
          </a:p>
        </p:txBody>
      </p:sp>
      <p:sp>
        <p:nvSpPr>
          <p:cNvPr id="664613" name="Line 37"/>
          <p:cNvSpPr>
            <a:spLocks noChangeShapeType="1"/>
          </p:cNvSpPr>
          <p:nvPr/>
        </p:nvSpPr>
        <p:spPr bwMode="auto">
          <a:xfrm>
            <a:off x="4423171" y="4812405"/>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14" name="Rectangle 38"/>
          <p:cNvSpPr>
            <a:spLocks noChangeArrowheads="1"/>
          </p:cNvSpPr>
          <p:nvPr/>
        </p:nvSpPr>
        <p:spPr bwMode="auto">
          <a:xfrm>
            <a:off x="4842571" y="4475072"/>
            <a:ext cx="3494997"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Mellanlagret för använt kärnbränsle, </a:t>
            </a:r>
            <a:r>
              <a:rPr lang="sv-SE" sz="1200" i="1" dirty="0" err="1">
                <a:solidFill>
                  <a:srgbClr val="9BD08A"/>
                </a:solidFill>
              </a:rPr>
              <a:t>Clab</a:t>
            </a:r>
            <a:endParaRPr lang="sv-SE" sz="1200" i="1" dirty="0">
              <a:solidFill>
                <a:srgbClr val="9BD08A"/>
              </a:solidFill>
            </a:endParaRPr>
          </a:p>
        </p:txBody>
      </p:sp>
      <p:sp>
        <p:nvSpPr>
          <p:cNvPr id="664615" name="Line 39"/>
          <p:cNvSpPr>
            <a:spLocks noChangeShapeType="1"/>
          </p:cNvSpPr>
          <p:nvPr/>
        </p:nvSpPr>
        <p:spPr bwMode="auto">
          <a:xfrm>
            <a:off x="4561614" y="4605110"/>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16" name="Oval 40"/>
          <p:cNvSpPr>
            <a:spLocks noChangeArrowheads="1"/>
          </p:cNvSpPr>
          <p:nvPr/>
        </p:nvSpPr>
        <p:spPr bwMode="auto">
          <a:xfrm>
            <a:off x="4818141" y="4092632"/>
            <a:ext cx="171017" cy="181383"/>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7" name="Oval 41"/>
          <p:cNvSpPr>
            <a:spLocks noChangeArrowheads="1"/>
          </p:cNvSpPr>
          <p:nvPr/>
        </p:nvSpPr>
        <p:spPr bwMode="auto">
          <a:xfrm>
            <a:off x="4358022" y="4710197"/>
            <a:ext cx="179161" cy="190020"/>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8" name="Oval 42"/>
          <p:cNvSpPr>
            <a:spLocks noChangeArrowheads="1"/>
          </p:cNvSpPr>
          <p:nvPr/>
        </p:nvSpPr>
        <p:spPr bwMode="auto">
          <a:xfrm>
            <a:off x="4508680" y="4507221"/>
            <a:ext cx="179161" cy="190020"/>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9" name="Line 43"/>
          <p:cNvSpPr>
            <a:spLocks noChangeShapeType="1"/>
          </p:cNvSpPr>
          <p:nvPr/>
        </p:nvSpPr>
        <p:spPr bwMode="auto">
          <a:xfrm>
            <a:off x="5916180" y="2860380"/>
            <a:ext cx="305389"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0" name="Line 44"/>
          <p:cNvSpPr>
            <a:spLocks noChangeShapeType="1"/>
          </p:cNvSpPr>
          <p:nvPr/>
        </p:nvSpPr>
        <p:spPr bwMode="auto">
          <a:xfrm>
            <a:off x="5401772" y="3492340"/>
            <a:ext cx="306745"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1" name="Line 45"/>
          <p:cNvSpPr>
            <a:spLocks noChangeShapeType="1"/>
          </p:cNvSpPr>
          <p:nvPr/>
        </p:nvSpPr>
        <p:spPr bwMode="auto">
          <a:xfrm>
            <a:off x="5661011" y="3168443"/>
            <a:ext cx="305389"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2" name="Rectangle 46"/>
          <p:cNvSpPr>
            <a:spLocks noChangeArrowheads="1"/>
          </p:cNvSpPr>
          <p:nvPr/>
        </p:nvSpPr>
        <p:spPr bwMode="auto">
          <a:xfrm>
            <a:off x="5073591" y="3018912"/>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1998</a:t>
            </a:r>
          </a:p>
        </p:txBody>
      </p:sp>
      <p:sp>
        <p:nvSpPr>
          <p:cNvPr id="664623" name="Oval 47"/>
          <p:cNvSpPr>
            <a:spLocks noChangeArrowheads="1"/>
          </p:cNvSpPr>
          <p:nvPr/>
        </p:nvSpPr>
        <p:spPr bwMode="auto">
          <a:xfrm>
            <a:off x="5628437" y="3092146"/>
            <a:ext cx="138443" cy="146834"/>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24" name="Rectangle 48"/>
          <p:cNvSpPr>
            <a:spLocks noChangeArrowheads="1"/>
          </p:cNvSpPr>
          <p:nvPr/>
        </p:nvSpPr>
        <p:spPr bwMode="auto">
          <a:xfrm>
            <a:off x="3543936" y="4985333"/>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1982</a:t>
            </a:r>
          </a:p>
        </p:txBody>
      </p:sp>
      <p:sp>
        <p:nvSpPr>
          <p:cNvPr id="664625" name="Rectangle 49"/>
          <p:cNvSpPr>
            <a:spLocks noChangeArrowheads="1"/>
          </p:cNvSpPr>
          <p:nvPr/>
        </p:nvSpPr>
        <p:spPr bwMode="auto">
          <a:xfrm>
            <a:off x="4465248" y="5023539"/>
            <a:ext cx="756556"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m/s </a:t>
            </a:r>
            <a:r>
              <a:rPr lang="sv-SE" sz="1200" i="1" dirty="0" err="1">
                <a:solidFill>
                  <a:srgbClr val="9BD08A"/>
                </a:solidFill>
              </a:rPr>
              <a:t>Sigyn</a:t>
            </a:r>
            <a:endParaRPr lang="sv-SE" sz="1200" i="1" dirty="0">
              <a:solidFill>
                <a:srgbClr val="9BD08A"/>
              </a:solidFill>
            </a:endParaRPr>
          </a:p>
        </p:txBody>
      </p:sp>
      <p:sp>
        <p:nvSpPr>
          <p:cNvPr id="664626" name="Line 50"/>
          <p:cNvSpPr>
            <a:spLocks noChangeShapeType="1"/>
          </p:cNvSpPr>
          <p:nvPr/>
        </p:nvSpPr>
        <p:spPr bwMode="auto">
          <a:xfrm>
            <a:off x="4184290" y="5153577"/>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7" name="Oval 51"/>
          <p:cNvSpPr>
            <a:spLocks noChangeArrowheads="1"/>
          </p:cNvSpPr>
          <p:nvPr/>
        </p:nvSpPr>
        <p:spPr bwMode="auto">
          <a:xfrm>
            <a:off x="4115069" y="5038414"/>
            <a:ext cx="187305" cy="198657"/>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28" name="Rectangle 52"/>
          <p:cNvSpPr>
            <a:spLocks noChangeArrowheads="1"/>
          </p:cNvSpPr>
          <p:nvPr/>
        </p:nvSpPr>
        <p:spPr bwMode="auto">
          <a:xfrm>
            <a:off x="3052318" y="5707985"/>
            <a:ext cx="520914" cy="296364"/>
          </a:xfrm>
          <a:prstGeom prst="rect">
            <a:avLst/>
          </a:prstGeom>
          <a:noFill/>
          <a:ln w="9525">
            <a:noFill/>
            <a:miter lim="800000"/>
            <a:headEnd/>
            <a:tailEnd/>
          </a:ln>
          <a:effectLst/>
        </p:spPr>
        <p:txBody>
          <a:bodyPr wrap="none" lIns="80138" tIns="40069" rIns="80138" bIns="40069" anchor="b">
            <a:spAutoFit/>
          </a:bodyPr>
          <a:lstStyle/>
          <a:p>
            <a:r>
              <a:rPr lang="sv-SE" sz="1400" i="1" dirty="0">
                <a:solidFill>
                  <a:srgbClr val="65B74B"/>
                </a:solidFill>
              </a:rPr>
              <a:t>1976</a:t>
            </a:r>
          </a:p>
        </p:txBody>
      </p:sp>
      <p:sp>
        <p:nvSpPr>
          <p:cNvPr id="664629" name="Rectangle 53"/>
          <p:cNvSpPr>
            <a:spLocks noChangeArrowheads="1"/>
          </p:cNvSpPr>
          <p:nvPr/>
        </p:nvSpPr>
        <p:spPr bwMode="auto">
          <a:xfrm>
            <a:off x="4017345" y="5728917"/>
            <a:ext cx="103137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KBS-projektet</a:t>
            </a:r>
          </a:p>
        </p:txBody>
      </p:sp>
      <p:sp>
        <p:nvSpPr>
          <p:cNvPr id="664630" name="Line 54"/>
          <p:cNvSpPr>
            <a:spLocks noChangeShapeType="1"/>
          </p:cNvSpPr>
          <p:nvPr/>
        </p:nvSpPr>
        <p:spPr bwMode="auto">
          <a:xfrm>
            <a:off x="3736387" y="5858955"/>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31" name="Oval 55"/>
          <p:cNvSpPr>
            <a:spLocks noChangeArrowheads="1"/>
          </p:cNvSpPr>
          <p:nvPr/>
        </p:nvSpPr>
        <p:spPr bwMode="auto">
          <a:xfrm>
            <a:off x="3619662" y="5730836"/>
            <a:ext cx="214450" cy="224569"/>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2" name="Oval 56"/>
          <p:cNvSpPr>
            <a:spLocks noChangeArrowheads="1"/>
          </p:cNvSpPr>
          <p:nvPr/>
        </p:nvSpPr>
        <p:spPr bwMode="auto">
          <a:xfrm>
            <a:off x="5365124" y="3411725"/>
            <a:ext cx="146586" cy="155471"/>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3" name="Oval 57"/>
          <p:cNvSpPr>
            <a:spLocks noChangeArrowheads="1"/>
          </p:cNvSpPr>
          <p:nvPr/>
        </p:nvSpPr>
        <p:spPr bwMode="auto">
          <a:xfrm>
            <a:off x="5883605" y="2784083"/>
            <a:ext cx="138443" cy="146834"/>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4" name="Rectangle 58"/>
          <p:cNvSpPr>
            <a:spLocks noChangeArrowheads="1"/>
          </p:cNvSpPr>
          <p:nvPr/>
        </p:nvSpPr>
        <p:spPr bwMode="auto">
          <a:xfrm>
            <a:off x="5932467" y="3038404"/>
            <a:ext cx="133523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Kapsellaboratoriet</a:t>
            </a:r>
          </a:p>
        </p:txBody>
      </p:sp>
      <p:sp>
        <p:nvSpPr>
          <p:cNvPr id="664635" name="Rectangle 59"/>
          <p:cNvSpPr>
            <a:spLocks noChangeArrowheads="1"/>
          </p:cNvSpPr>
          <p:nvPr/>
        </p:nvSpPr>
        <p:spPr bwMode="auto">
          <a:xfrm>
            <a:off x="6533743" y="2322950"/>
            <a:ext cx="2477037" cy="247120"/>
          </a:xfrm>
          <a:prstGeom prst="rect">
            <a:avLst/>
          </a:prstGeom>
          <a:noFill/>
          <a:ln w="9525" algn="ctr">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Ansökan inkapslingsanläggning</a:t>
            </a:r>
          </a:p>
        </p:txBody>
      </p:sp>
      <p:sp>
        <p:nvSpPr>
          <p:cNvPr id="664636" name="Rectangle 60"/>
          <p:cNvSpPr>
            <a:spLocks noChangeArrowheads="1"/>
          </p:cNvSpPr>
          <p:nvPr/>
        </p:nvSpPr>
        <p:spPr bwMode="auto">
          <a:xfrm>
            <a:off x="6712904" y="2111336"/>
            <a:ext cx="1471292" cy="247120"/>
          </a:xfrm>
          <a:prstGeom prst="rect">
            <a:avLst/>
          </a:prstGeom>
          <a:noFill/>
          <a:ln w="9525" algn="ctr">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Platsval slutförvar</a:t>
            </a:r>
          </a:p>
        </p:txBody>
      </p:sp>
      <p:sp>
        <p:nvSpPr>
          <p:cNvPr id="664637" name="Rectangle 61"/>
          <p:cNvSpPr>
            <a:spLocks noChangeArrowheads="1"/>
          </p:cNvSpPr>
          <p:nvPr/>
        </p:nvSpPr>
        <p:spPr bwMode="auto">
          <a:xfrm>
            <a:off x="3242619" y="5520844"/>
            <a:ext cx="520914" cy="296364"/>
          </a:xfrm>
          <a:prstGeom prst="rect">
            <a:avLst/>
          </a:prstGeom>
          <a:noFill/>
          <a:ln w="9525" algn="ctr">
            <a:noFill/>
            <a:miter lim="800000"/>
            <a:headEnd/>
            <a:tailEnd/>
          </a:ln>
          <a:effectLst/>
        </p:spPr>
        <p:txBody>
          <a:bodyPr wrap="none" lIns="80138" tIns="40069" rIns="80138" bIns="40069" anchor="b">
            <a:spAutoFit/>
          </a:bodyPr>
          <a:lstStyle/>
          <a:p>
            <a:pPr algn="r"/>
            <a:r>
              <a:rPr lang="sv-SE" sz="1400" i="1" dirty="0">
                <a:solidFill>
                  <a:srgbClr val="65B74B"/>
                </a:solidFill>
              </a:rPr>
              <a:t>1977</a:t>
            </a:r>
          </a:p>
        </p:txBody>
      </p:sp>
      <p:sp>
        <p:nvSpPr>
          <p:cNvPr id="664638" name="Line 62"/>
          <p:cNvSpPr>
            <a:spLocks noChangeShapeType="1"/>
          </p:cNvSpPr>
          <p:nvPr/>
        </p:nvSpPr>
        <p:spPr bwMode="auto">
          <a:xfrm>
            <a:off x="3812395" y="5680451"/>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39" name="Oval 63"/>
          <p:cNvSpPr>
            <a:spLocks noChangeArrowheads="1"/>
          </p:cNvSpPr>
          <p:nvPr/>
        </p:nvSpPr>
        <p:spPr bwMode="auto">
          <a:xfrm>
            <a:off x="3736387" y="5566728"/>
            <a:ext cx="206307" cy="215932"/>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40" name="Rectangle 64"/>
          <p:cNvSpPr>
            <a:spLocks noChangeArrowheads="1"/>
          </p:cNvSpPr>
          <p:nvPr/>
        </p:nvSpPr>
        <p:spPr bwMode="auto">
          <a:xfrm>
            <a:off x="4093353" y="5550413"/>
            <a:ext cx="1133967" cy="247120"/>
          </a:xfrm>
          <a:prstGeom prst="rect">
            <a:avLst/>
          </a:prstGeom>
          <a:noFill/>
          <a:ln w="9525" algn="ctr">
            <a:noFill/>
            <a:miter lim="800000"/>
            <a:headEnd/>
            <a:tailEnd/>
          </a:ln>
          <a:effectLst/>
        </p:spPr>
        <p:txBody>
          <a:bodyPr wrap="none" lIns="80138" tIns="40069" rIns="80138" bIns="40069" anchor="ctr">
            <a:spAutoFit/>
          </a:bodyPr>
          <a:lstStyle/>
          <a:p>
            <a:pPr>
              <a:lnSpc>
                <a:spcPct val="90000"/>
              </a:lnSpc>
            </a:pPr>
            <a:r>
              <a:rPr lang="sv-SE" sz="1200" i="1" dirty="0" err="1">
                <a:solidFill>
                  <a:srgbClr val="9BD08A"/>
                </a:solidFill>
              </a:rPr>
              <a:t>Stripa-projektet</a:t>
            </a:r>
            <a:endParaRPr lang="sv-SE" sz="1200" i="1" dirty="0">
              <a:solidFill>
                <a:srgbClr val="9BD08A"/>
              </a:solidFill>
            </a:endParaRPr>
          </a:p>
        </p:txBody>
      </p:sp>
      <p:sp>
        <p:nvSpPr>
          <p:cNvPr id="664646" name="Rectangle 70"/>
          <p:cNvSpPr>
            <a:spLocks noChangeArrowheads="1"/>
          </p:cNvSpPr>
          <p:nvPr/>
        </p:nvSpPr>
        <p:spPr bwMode="auto">
          <a:xfrm>
            <a:off x="6022330" y="1883110"/>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7395C7"/>
                </a:solidFill>
              </a:rPr>
              <a:t>2011</a:t>
            </a:r>
          </a:p>
        </p:txBody>
      </p:sp>
      <p:sp>
        <p:nvSpPr>
          <p:cNvPr id="664647" name="Rectangle 71"/>
          <p:cNvSpPr>
            <a:spLocks noChangeArrowheads="1"/>
          </p:cNvSpPr>
          <p:nvPr/>
        </p:nvSpPr>
        <p:spPr bwMode="auto">
          <a:xfrm>
            <a:off x="6843203" y="1915558"/>
            <a:ext cx="138653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b="1" i="1" dirty="0">
                <a:solidFill>
                  <a:srgbClr val="9BB3D7"/>
                </a:solidFill>
              </a:rPr>
              <a:t>Ansökan slutförvar</a:t>
            </a:r>
          </a:p>
        </p:txBody>
      </p:sp>
      <p:sp>
        <p:nvSpPr>
          <p:cNvPr id="664648" name="Line 72"/>
          <p:cNvSpPr>
            <a:spLocks noChangeShapeType="1"/>
          </p:cNvSpPr>
          <p:nvPr/>
        </p:nvSpPr>
        <p:spPr bwMode="auto">
          <a:xfrm>
            <a:off x="6604322" y="2045596"/>
            <a:ext cx="305388"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649" name="Oval 73"/>
          <p:cNvSpPr>
            <a:spLocks noChangeArrowheads="1"/>
          </p:cNvSpPr>
          <p:nvPr/>
        </p:nvSpPr>
        <p:spPr bwMode="auto">
          <a:xfrm>
            <a:off x="6579891" y="1977938"/>
            <a:ext cx="122155" cy="129559"/>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 name="Rubrik 65"/>
          <p:cNvSpPr>
            <a:spLocks noGrp="1"/>
          </p:cNvSpPr>
          <p:nvPr>
            <p:ph type="title"/>
          </p:nvPr>
        </p:nvSpPr>
        <p:spPr/>
        <p:txBody>
          <a:bodyPr/>
          <a:lstStyle/>
          <a:p>
            <a:r>
              <a:rPr lang="sv-SE" dirty="0" smtClean="0"/>
              <a:t>Vårt uppdrag</a:t>
            </a:r>
            <a:endParaRPr lang="sv-SE" dirty="0"/>
          </a:p>
        </p:txBody>
      </p:sp>
      <p:sp>
        <p:nvSpPr>
          <p:cNvPr id="68" name="textruta 67"/>
          <p:cNvSpPr txBox="1"/>
          <p:nvPr/>
        </p:nvSpPr>
        <p:spPr>
          <a:xfrm>
            <a:off x="539552" y="1052736"/>
            <a:ext cx="3888432" cy="2585323"/>
          </a:xfrm>
          <a:prstGeom prst="rect">
            <a:avLst/>
          </a:prstGeom>
          <a:noFill/>
        </p:spPr>
        <p:txBody>
          <a:bodyPr wrap="square" rtlCol="0">
            <a:spAutoFit/>
          </a:bodyPr>
          <a:lstStyle/>
          <a:p>
            <a:r>
              <a:rPr lang="sv-SE" dirty="0">
                <a:solidFill>
                  <a:prstClr val="black"/>
                </a:solidFill>
                <a:latin typeface="Arial"/>
              </a:rPr>
              <a:t>Att ta hand om använt kärnbränsle och kärnavfall från de svenska kärnkraftverken för att skydda människor och miljö, nu och i framtiden. </a:t>
            </a:r>
          </a:p>
          <a:p>
            <a:endParaRPr lang="sv-SE" dirty="0">
              <a:solidFill>
                <a:prstClr val="black"/>
              </a:solidFill>
              <a:latin typeface="Arial"/>
            </a:endParaRPr>
          </a:p>
          <a:p>
            <a:r>
              <a:rPr lang="sv-SE" dirty="0">
                <a:solidFill>
                  <a:prstClr val="black"/>
                </a:solidFill>
                <a:latin typeface="Arial"/>
              </a:rPr>
              <a:t>Detta är SKB:s uppdrag.</a:t>
            </a:r>
          </a:p>
          <a:p>
            <a:endParaRPr lang="sv-SE" dirty="0">
              <a:solidFill>
                <a:prstClr val="black"/>
              </a:solidFill>
              <a:latin typeface="Arial"/>
            </a:endParaRPr>
          </a:p>
          <a:p>
            <a:endParaRPr lang="sv-SE" dirty="0">
              <a:solidFill>
                <a:prstClr val="black"/>
              </a:solidFill>
              <a:latin typeface="Arial"/>
            </a:endParaRPr>
          </a:p>
        </p:txBody>
      </p:sp>
      <p:pic>
        <p:nvPicPr>
          <p:cNvPr id="69" name="Picture 6" descr="http://bildbanken.skb.se/fotoweb/cmdrequest/rest/preview.fwx/Clab%20bassang002.jpg?rt=1&amp;f=B7D63A34BCDF1C7C8B2E185E1852D66DD839E7314E0CB8DEEC85FCC8916A385187AD20F8C3E932182717237045DD07FD531A6089517A05F4B25175DDE23EFCC909FB22FFDD33A18CD12056ECACAF57033BDF903C19799E5DE8DCBB0FD055A59CC54D7C0466E34F45685DC55A7D85337F9708BC9DD3686BF06AA7A6072AABE16C7862A4B40DCB558A431D2D6C81BB1681447F6C543FED3C9AC0DF23692B89C7A854ECF7366405CAFC169059F2BCA27B511F88BF6B68AAD4BFD83831032166259ED7A8D5BBEE6DC3FB&amp;sz=800"/>
          <p:cNvPicPr>
            <a:picLocks noChangeAspect="1" noChangeArrowheads="1"/>
          </p:cNvPicPr>
          <p:nvPr/>
        </p:nvPicPr>
        <p:blipFill>
          <a:blip r:embed="rId4" cstate="print"/>
          <a:srcRect/>
          <a:stretch>
            <a:fillRect/>
          </a:stretch>
        </p:blipFill>
        <p:spPr bwMode="auto">
          <a:xfrm>
            <a:off x="648073" y="3238734"/>
            <a:ext cx="2267743" cy="3397367"/>
          </a:xfrm>
          <a:prstGeom prst="rect">
            <a:avLst/>
          </a:prstGeom>
          <a:noFill/>
        </p:spPr>
      </p:pic>
    </p:spTree>
    <p:extLst>
      <p:ext uri="{BB962C8B-B14F-4D97-AF65-F5344CB8AC3E}">
        <p14:creationId xmlns:p14="http://schemas.microsoft.com/office/powerpoint/2010/main" xmlns="" val="2743397801"/>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tshållare för bildnummer 4"/>
          <p:cNvSpPr>
            <a:spLocks noGrp="1"/>
          </p:cNvSpPr>
          <p:nvPr>
            <p:ph type="sldNum" sz="quarter" idx="12"/>
          </p:nvPr>
        </p:nvSpPr>
        <p:spPr>
          <a:xfrm>
            <a:off x="8110238" y="6613822"/>
            <a:ext cx="900090" cy="271450"/>
          </a:xfrm>
        </p:spPr>
        <p:txBody>
          <a:bodyPr/>
          <a:lstStyle/>
          <a:p>
            <a:fld id="{C89F2C18-9EBD-4685-975B-A07798AF7581}" type="slidenum">
              <a:rPr lang="en-US"/>
              <a:pPr/>
              <a:t>2</a:t>
            </a:fld>
            <a:endParaRPr lang="en-US"/>
          </a:p>
        </p:txBody>
      </p:sp>
      <p:pic>
        <p:nvPicPr>
          <p:cNvPr id="664661" name="Picture 85" descr="Årtalspil"/>
          <p:cNvPicPr>
            <a:picLocks noChangeAspect="1" noChangeArrowheads="1"/>
          </p:cNvPicPr>
          <p:nvPr/>
        </p:nvPicPr>
        <p:blipFill>
          <a:blip r:embed="rId3" cstate="print"/>
          <a:srcRect/>
          <a:stretch>
            <a:fillRect/>
          </a:stretch>
        </p:blipFill>
        <p:spPr bwMode="auto">
          <a:xfrm>
            <a:off x="2506691" y="1440"/>
            <a:ext cx="6601813" cy="5984195"/>
          </a:xfrm>
          <a:prstGeom prst="rect">
            <a:avLst/>
          </a:prstGeom>
          <a:noFill/>
        </p:spPr>
      </p:pic>
      <p:sp>
        <p:nvSpPr>
          <p:cNvPr id="664579" name="Rectangle 3"/>
          <p:cNvSpPr>
            <a:spLocks noChangeArrowheads="1"/>
          </p:cNvSpPr>
          <p:nvPr/>
        </p:nvSpPr>
        <p:spPr bwMode="auto">
          <a:xfrm>
            <a:off x="8063398" y="684746"/>
            <a:ext cx="68486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SFL 3–5</a:t>
            </a:r>
          </a:p>
        </p:txBody>
      </p:sp>
      <p:sp>
        <p:nvSpPr>
          <p:cNvPr id="664580" name="Line 4"/>
          <p:cNvSpPr>
            <a:spLocks noChangeShapeType="1"/>
          </p:cNvSpPr>
          <p:nvPr/>
        </p:nvSpPr>
        <p:spPr bwMode="auto">
          <a:xfrm>
            <a:off x="7798729" y="814783"/>
            <a:ext cx="297244"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1" name="Rectangle 5"/>
          <p:cNvSpPr>
            <a:spLocks noChangeArrowheads="1"/>
          </p:cNvSpPr>
          <p:nvPr/>
        </p:nvSpPr>
        <p:spPr bwMode="auto">
          <a:xfrm>
            <a:off x="7481125" y="1246169"/>
            <a:ext cx="122783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Rutinmässig drift</a:t>
            </a:r>
          </a:p>
        </p:txBody>
      </p:sp>
      <p:sp>
        <p:nvSpPr>
          <p:cNvPr id="664582" name="Line 6"/>
          <p:cNvSpPr>
            <a:spLocks noChangeShapeType="1"/>
          </p:cNvSpPr>
          <p:nvPr/>
        </p:nvSpPr>
        <p:spPr bwMode="auto">
          <a:xfrm>
            <a:off x="7209669" y="1376207"/>
            <a:ext cx="306745"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3" name="Rectangle 7"/>
          <p:cNvSpPr>
            <a:spLocks noChangeArrowheads="1"/>
          </p:cNvSpPr>
          <p:nvPr/>
        </p:nvSpPr>
        <p:spPr bwMode="auto">
          <a:xfrm>
            <a:off x="7208312" y="1539836"/>
            <a:ext cx="72199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B3D7"/>
                </a:solidFill>
              </a:rPr>
              <a:t>Provdrift</a:t>
            </a:r>
          </a:p>
        </p:txBody>
      </p:sp>
      <p:sp>
        <p:nvSpPr>
          <p:cNvPr id="664584" name="Line 8"/>
          <p:cNvSpPr>
            <a:spLocks noChangeShapeType="1"/>
          </p:cNvSpPr>
          <p:nvPr/>
        </p:nvSpPr>
        <p:spPr bwMode="auto">
          <a:xfrm>
            <a:off x="6936855" y="1669874"/>
            <a:ext cx="305389"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585" name="Line 9"/>
          <p:cNvSpPr>
            <a:spLocks noChangeShapeType="1"/>
          </p:cNvSpPr>
          <p:nvPr/>
        </p:nvSpPr>
        <p:spPr bwMode="auto">
          <a:xfrm>
            <a:off x="6441448" y="2241375"/>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586" name="Line 10"/>
          <p:cNvSpPr>
            <a:spLocks noChangeShapeType="1"/>
          </p:cNvSpPr>
          <p:nvPr/>
        </p:nvSpPr>
        <p:spPr bwMode="auto">
          <a:xfrm>
            <a:off x="6262287" y="2452987"/>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587" name="Rectangle 11"/>
          <p:cNvSpPr>
            <a:spLocks noChangeArrowheads="1"/>
          </p:cNvSpPr>
          <p:nvPr/>
        </p:nvSpPr>
        <p:spPr bwMode="auto">
          <a:xfrm>
            <a:off x="6187636" y="2730341"/>
            <a:ext cx="2185222"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Platsundersökningar inleds</a:t>
            </a:r>
          </a:p>
        </p:txBody>
      </p:sp>
      <p:sp>
        <p:nvSpPr>
          <p:cNvPr id="664593" name="Rectangle 17"/>
          <p:cNvSpPr>
            <a:spLocks noChangeArrowheads="1"/>
          </p:cNvSpPr>
          <p:nvPr/>
        </p:nvSpPr>
        <p:spPr bwMode="auto">
          <a:xfrm>
            <a:off x="7235739" y="659495"/>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7395C7"/>
                </a:solidFill>
              </a:rPr>
              <a:t>2045</a:t>
            </a:r>
          </a:p>
        </p:txBody>
      </p:sp>
      <p:sp>
        <p:nvSpPr>
          <p:cNvPr id="664594" name="Rectangle 18"/>
          <p:cNvSpPr>
            <a:spLocks noChangeArrowheads="1"/>
          </p:cNvSpPr>
          <p:nvPr/>
        </p:nvSpPr>
        <p:spPr bwMode="auto">
          <a:xfrm>
            <a:off x="6626320" y="1222358"/>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smtClean="0">
                <a:solidFill>
                  <a:srgbClr val="7395C7"/>
                </a:solidFill>
              </a:rPr>
              <a:t>2030</a:t>
            </a:r>
            <a:endParaRPr lang="sv-SE" sz="1400" i="1" dirty="0">
              <a:solidFill>
                <a:srgbClr val="7395C7"/>
              </a:solidFill>
            </a:endParaRPr>
          </a:p>
        </p:txBody>
      </p:sp>
      <p:sp>
        <p:nvSpPr>
          <p:cNvPr id="664595" name="Rectangle 19"/>
          <p:cNvSpPr>
            <a:spLocks noChangeArrowheads="1"/>
          </p:cNvSpPr>
          <p:nvPr/>
        </p:nvSpPr>
        <p:spPr bwMode="auto">
          <a:xfrm>
            <a:off x="6350791" y="148478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smtClean="0">
                <a:solidFill>
                  <a:srgbClr val="7395C7"/>
                </a:solidFill>
              </a:rPr>
              <a:t>2028</a:t>
            </a:r>
            <a:endParaRPr lang="sv-SE" sz="1400" i="1" dirty="0">
              <a:solidFill>
                <a:srgbClr val="7395C7"/>
              </a:solidFill>
            </a:endParaRPr>
          </a:p>
        </p:txBody>
      </p:sp>
      <p:sp>
        <p:nvSpPr>
          <p:cNvPr id="664596" name="Rectangle 20"/>
          <p:cNvSpPr>
            <a:spLocks noChangeArrowheads="1"/>
          </p:cNvSpPr>
          <p:nvPr/>
        </p:nvSpPr>
        <p:spPr bwMode="auto">
          <a:xfrm>
            <a:off x="5849955" y="209040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2009</a:t>
            </a:r>
          </a:p>
        </p:txBody>
      </p:sp>
      <p:sp>
        <p:nvSpPr>
          <p:cNvPr id="664597" name="Rectangle 21"/>
          <p:cNvSpPr>
            <a:spLocks noChangeArrowheads="1"/>
          </p:cNvSpPr>
          <p:nvPr/>
        </p:nvSpPr>
        <p:spPr bwMode="auto">
          <a:xfrm>
            <a:off x="5659936" y="231209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2006</a:t>
            </a:r>
          </a:p>
        </p:txBody>
      </p:sp>
      <p:sp>
        <p:nvSpPr>
          <p:cNvPr id="664598" name="Rectangle 22"/>
          <p:cNvSpPr>
            <a:spLocks noChangeArrowheads="1"/>
          </p:cNvSpPr>
          <p:nvPr/>
        </p:nvSpPr>
        <p:spPr bwMode="auto">
          <a:xfrm>
            <a:off x="5326045" y="2696454"/>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2002</a:t>
            </a:r>
          </a:p>
        </p:txBody>
      </p:sp>
      <p:sp>
        <p:nvSpPr>
          <p:cNvPr id="664599" name="Oval 23"/>
          <p:cNvSpPr>
            <a:spLocks noChangeArrowheads="1"/>
          </p:cNvSpPr>
          <p:nvPr/>
        </p:nvSpPr>
        <p:spPr bwMode="auto">
          <a:xfrm>
            <a:off x="6417017" y="2173716"/>
            <a:ext cx="122155" cy="129559"/>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00" name="Oval 24"/>
          <p:cNvSpPr>
            <a:spLocks noChangeArrowheads="1"/>
          </p:cNvSpPr>
          <p:nvPr/>
        </p:nvSpPr>
        <p:spPr bwMode="auto">
          <a:xfrm>
            <a:off x="6233784" y="2381010"/>
            <a:ext cx="130299" cy="138196"/>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02" name="Oval 26"/>
          <p:cNvSpPr>
            <a:spLocks noChangeArrowheads="1"/>
          </p:cNvSpPr>
          <p:nvPr/>
        </p:nvSpPr>
        <p:spPr bwMode="auto">
          <a:xfrm>
            <a:off x="7774297" y="777355"/>
            <a:ext cx="81437" cy="86373"/>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3" name="Oval 27"/>
          <p:cNvSpPr>
            <a:spLocks noChangeArrowheads="1"/>
          </p:cNvSpPr>
          <p:nvPr/>
        </p:nvSpPr>
        <p:spPr bwMode="auto">
          <a:xfrm>
            <a:off x="7216455" y="1328702"/>
            <a:ext cx="84151" cy="89252"/>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4" name="Oval 28"/>
          <p:cNvSpPr>
            <a:spLocks noChangeArrowheads="1"/>
          </p:cNvSpPr>
          <p:nvPr/>
        </p:nvSpPr>
        <p:spPr bwMode="auto">
          <a:xfrm>
            <a:off x="6932784" y="1615171"/>
            <a:ext cx="97724" cy="103647"/>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4605" name="Rectangle 29"/>
          <p:cNvSpPr>
            <a:spLocks noChangeArrowheads="1"/>
          </p:cNvSpPr>
          <p:nvPr/>
        </p:nvSpPr>
        <p:spPr bwMode="auto">
          <a:xfrm>
            <a:off x="5673227" y="3362302"/>
            <a:ext cx="121501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Äspölaboratoriet</a:t>
            </a:r>
          </a:p>
        </p:txBody>
      </p:sp>
      <p:sp>
        <p:nvSpPr>
          <p:cNvPr id="664606" name="Rectangle 30"/>
          <p:cNvSpPr>
            <a:spLocks noChangeArrowheads="1"/>
          </p:cNvSpPr>
          <p:nvPr/>
        </p:nvSpPr>
        <p:spPr bwMode="auto">
          <a:xfrm>
            <a:off x="5138459" y="4056164"/>
            <a:ext cx="3295477"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Slutförvar för driftavfall, SFR</a:t>
            </a:r>
          </a:p>
        </p:txBody>
      </p:sp>
      <p:sp>
        <p:nvSpPr>
          <p:cNvPr id="664607" name="Line 31"/>
          <p:cNvSpPr>
            <a:spLocks noChangeShapeType="1"/>
          </p:cNvSpPr>
          <p:nvPr/>
        </p:nvSpPr>
        <p:spPr bwMode="auto">
          <a:xfrm>
            <a:off x="4867003" y="4186202"/>
            <a:ext cx="305388"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08" name="Rectangle 32"/>
          <p:cNvSpPr>
            <a:spLocks noChangeArrowheads="1"/>
          </p:cNvSpPr>
          <p:nvPr/>
        </p:nvSpPr>
        <p:spPr bwMode="auto">
          <a:xfrm>
            <a:off x="4785847" y="3339931"/>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1995</a:t>
            </a:r>
          </a:p>
        </p:txBody>
      </p:sp>
      <p:sp>
        <p:nvSpPr>
          <p:cNvPr id="664609" name="Rectangle 33"/>
          <p:cNvSpPr>
            <a:spLocks noChangeArrowheads="1"/>
          </p:cNvSpPr>
          <p:nvPr/>
        </p:nvSpPr>
        <p:spPr bwMode="auto">
          <a:xfrm>
            <a:off x="4249721" y="4017958"/>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1988</a:t>
            </a:r>
          </a:p>
        </p:txBody>
      </p:sp>
      <p:sp>
        <p:nvSpPr>
          <p:cNvPr id="664610" name="Rectangle 34"/>
          <p:cNvSpPr>
            <a:spLocks noChangeArrowheads="1"/>
          </p:cNvSpPr>
          <p:nvPr/>
        </p:nvSpPr>
        <p:spPr bwMode="auto">
          <a:xfrm>
            <a:off x="3949763" y="4446943"/>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1985</a:t>
            </a:r>
          </a:p>
        </p:txBody>
      </p:sp>
      <p:sp>
        <p:nvSpPr>
          <p:cNvPr id="664611" name="Rectangle 35"/>
          <p:cNvSpPr>
            <a:spLocks noChangeArrowheads="1"/>
          </p:cNvSpPr>
          <p:nvPr/>
        </p:nvSpPr>
        <p:spPr bwMode="auto">
          <a:xfrm>
            <a:off x="3785531" y="4652797"/>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1984</a:t>
            </a:r>
          </a:p>
        </p:txBody>
      </p:sp>
      <p:sp>
        <p:nvSpPr>
          <p:cNvPr id="664612" name="Rectangle 36"/>
          <p:cNvSpPr>
            <a:spLocks noChangeArrowheads="1"/>
          </p:cNvSpPr>
          <p:nvPr/>
        </p:nvSpPr>
        <p:spPr bwMode="auto">
          <a:xfrm>
            <a:off x="4704129" y="4682367"/>
            <a:ext cx="56419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KBS-3</a:t>
            </a:r>
          </a:p>
        </p:txBody>
      </p:sp>
      <p:sp>
        <p:nvSpPr>
          <p:cNvPr id="664613" name="Line 37"/>
          <p:cNvSpPr>
            <a:spLocks noChangeShapeType="1"/>
          </p:cNvSpPr>
          <p:nvPr/>
        </p:nvSpPr>
        <p:spPr bwMode="auto">
          <a:xfrm>
            <a:off x="4423171" y="4812405"/>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14" name="Rectangle 38"/>
          <p:cNvSpPr>
            <a:spLocks noChangeArrowheads="1"/>
          </p:cNvSpPr>
          <p:nvPr/>
        </p:nvSpPr>
        <p:spPr bwMode="auto">
          <a:xfrm>
            <a:off x="4842571" y="4475072"/>
            <a:ext cx="3494997" cy="247120"/>
          </a:xfrm>
          <a:prstGeom prst="rect">
            <a:avLst/>
          </a:prstGeom>
          <a:noFill/>
          <a:ln w="9525">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Mellanlagret för använt kärnbränsle, </a:t>
            </a:r>
            <a:r>
              <a:rPr lang="sv-SE" sz="1200" i="1" dirty="0" err="1">
                <a:solidFill>
                  <a:srgbClr val="9BD08A"/>
                </a:solidFill>
              </a:rPr>
              <a:t>Clab</a:t>
            </a:r>
            <a:endParaRPr lang="sv-SE" sz="1200" i="1" dirty="0">
              <a:solidFill>
                <a:srgbClr val="9BD08A"/>
              </a:solidFill>
            </a:endParaRPr>
          </a:p>
        </p:txBody>
      </p:sp>
      <p:sp>
        <p:nvSpPr>
          <p:cNvPr id="664615" name="Line 39"/>
          <p:cNvSpPr>
            <a:spLocks noChangeShapeType="1"/>
          </p:cNvSpPr>
          <p:nvPr/>
        </p:nvSpPr>
        <p:spPr bwMode="auto">
          <a:xfrm>
            <a:off x="4561614" y="4605110"/>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16" name="Oval 40"/>
          <p:cNvSpPr>
            <a:spLocks noChangeArrowheads="1"/>
          </p:cNvSpPr>
          <p:nvPr/>
        </p:nvSpPr>
        <p:spPr bwMode="auto">
          <a:xfrm>
            <a:off x="4818141" y="4092632"/>
            <a:ext cx="171017" cy="181383"/>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7" name="Oval 41"/>
          <p:cNvSpPr>
            <a:spLocks noChangeArrowheads="1"/>
          </p:cNvSpPr>
          <p:nvPr/>
        </p:nvSpPr>
        <p:spPr bwMode="auto">
          <a:xfrm>
            <a:off x="4358022" y="4710197"/>
            <a:ext cx="179161" cy="190020"/>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8" name="Oval 42"/>
          <p:cNvSpPr>
            <a:spLocks noChangeArrowheads="1"/>
          </p:cNvSpPr>
          <p:nvPr/>
        </p:nvSpPr>
        <p:spPr bwMode="auto">
          <a:xfrm>
            <a:off x="4508680" y="4507221"/>
            <a:ext cx="179161" cy="190020"/>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19" name="Line 43"/>
          <p:cNvSpPr>
            <a:spLocks noChangeShapeType="1"/>
          </p:cNvSpPr>
          <p:nvPr/>
        </p:nvSpPr>
        <p:spPr bwMode="auto">
          <a:xfrm>
            <a:off x="5916180" y="2860380"/>
            <a:ext cx="305389"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0" name="Line 44"/>
          <p:cNvSpPr>
            <a:spLocks noChangeShapeType="1"/>
          </p:cNvSpPr>
          <p:nvPr/>
        </p:nvSpPr>
        <p:spPr bwMode="auto">
          <a:xfrm>
            <a:off x="5401772" y="3492340"/>
            <a:ext cx="306745"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1" name="Line 45"/>
          <p:cNvSpPr>
            <a:spLocks noChangeShapeType="1"/>
          </p:cNvSpPr>
          <p:nvPr/>
        </p:nvSpPr>
        <p:spPr bwMode="auto">
          <a:xfrm>
            <a:off x="5661011" y="3168443"/>
            <a:ext cx="305389"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2" name="Rectangle 46"/>
          <p:cNvSpPr>
            <a:spLocks noChangeArrowheads="1"/>
          </p:cNvSpPr>
          <p:nvPr/>
        </p:nvSpPr>
        <p:spPr bwMode="auto">
          <a:xfrm>
            <a:off x="5073591" y="3018912"/>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1998</a:t>
            </a:r>
          </a:p>
        </p:txBody>
      </p:sp>
      <p:sp>
        <p:nvSpPr>
          <p:cNvPr id="664623" name="Oval 47"/>
          <p:cNvSpPr>
            <a:spLocks noChangeArrowheads="1"/>
          </p:cNvSpPr>
          <p:nvPr/>
        </p:nvSpPr>
        <p:spPr bwMode="auto">
          <a:xfrm>
            <a:off x="5628437" y="3092146"/>
            <a:ext cx="138443" cy="146834"/>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24" name="Rectangle 48"/>
          <p:cNvSpPr>
            <a:spLocks noChangeArrowheads="1"/>
          </p:cNvSpPr>
          <p:nvPr/>
        </p:nvSpPr>
        <p:spPr bwMode="auto">
          <a:xfrm>
            <a:off x="3543936" y="4985333"/>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65B74B"/>
                </a:solidFill>
              </a:rPr>
              <a:t>1982</a:t>
            </a:r>
          </a:p>
        </p:txBody>
      </p:sp>
      <p:sp>
        <p:nvSpPr>
          <p:cNvPr id="664625" name="Rectangle 49"/>
          <p:cNvSpPr>
            <a:spLocks noChangeArrowheads="1"/>
          </p:cNvSpPr>
          <p:nvPr/>
        </p:nvSpPr>
        <p:spPr bwMode="auto">
          <a:xfrm>
            <a:off x="4465248" y="5023539"/>
            <a:ext cx="756556"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m/s </a:t>
            </a:r>
            <a:r>
              <a:rPr lang="sv-SE" sz="1200" i="1" dirty="0" err="1">
                <a:solidFill>
                  <a:srgbClr val="9BD08A"/>
                </a:solidFill>
              </a:rPr>
              <a:t>Sigyn</a:t>
            </a:r>
            <a:endParaRPr lang="sv-SE" sz="1200" i="1" dirty="0">
              <a:solidFill>
                <a:srgbClr val="9BD08A"/>
              </a:solidFill>
            </a:endParaRPr>
          </a:p>
        </p:txBody>
      </p:sp>
      <p:sp>
        <p:nvSpPr>
          <p:cNvPr id="664626" name="Line 50"/>
          <p:cNvSpPr>
            <a:spLocks noChangeShapeType="1"/>
          </p:cNvSpPr>
          <p:nvPr/>
        </p:nvSpPr>
        <p:spPr bwMode="auto">
          <a:xfrm>
            <a:off x="4184290" y="5153577"/>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27" name="Oval 51"/>
          <p:cNvSpPr>
            <a:spLocks noChangeArrowheads="1"/>
          </p:cNvSpPr>
          <p:nvPr/>
        </p:nvSpPr>
        <p:spPr bwMode="auto">
          <a:xfrm>
            <a:off x="4115069" y="5038414"/>
            <a:ext cx="187305" cy="198657"/>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28" name="Rectangle 52"/>
          <p:cNvSpPr>
            <a:spLocks noChangeArrowheads="1"/>
          </p:cNvSpPr>
          <p:nvPr/>
        </p:nvSpPr>
        <p:spPr bwMode="auto">
          <a:xfrm>
            <a:off x="3052318" y="5707985"/>
            <a:ext cx="520914" cy="296364"/>
          </a:xfrm>
          <a:prstGeom prst="rect">
            <a:avLst/>
          </a:prstGeom>
          <a:noFill/>
          <a:ln w="9525">
            <a:noFill/>
            <a:miter lim="800000"/>
            <a:headEnd/>
            <a:tailEnd/>
          </a:ln>
          <a:effectLst/>
        </p:spPr>
        <p:txBody>
          <a:bodyPr wrap="none" lIns="80138" tIns="40069" rIns="80138" bIns="40069" anchor="b">
            <a:spAutoFit/>
          </a:bodyPr>
          <a:lstStyle/>
          <a:p>
            <a:r>
              <a:rPr lang="sv-SE" sz="1400" i="1" dirty="0">
                <a:solidFill>
                  <a:srgbClr val="65B74B"/>
                </a:solidFill>
              </a:rPr>
              <a:t>1976</a:t>
            </a:r>
          </a:p>
        </p:txBody>
      </p:sp>
      <p:sp>
        <p:nvSpPr>
          <p:cNvPr id="664629" name="Rectangle 53"/>
          <p:cNvSpPr>
            <a:spLocks noChangeArrowheads="1"/>
          </p:cNvSpPr>
          <p:nvPr/>
        </p:nvSpPr>
        <p:spPr bwMode="auto">
          <a:xfrm>
            <a:off x="4017345" y="5728917"/>
            <a:ext cx="103137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KBS-projektet</a:t>
            </a:r>
          </a:p>
        </p:txBody>
      </p:sp>
      <p:sp>
        <p:nvSpPr>
          <p:cNvPr id="664630" name="Line 54"/>
          <p:cNvSpPr>
            <a:spLocks noChangeShapeType="1"/>
          </p:cNvSpPr>
          <p:nvPr/>
        </p:nvSpPr>
        <p:spPr bwMode="auto">
          <a:xfrm>
            <a:off x="3736387" y="5858955"/>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31" name="Oval 55"/>
          <p:cNvSpPr>
            <a:spLocks noChangeArrowheads="1"/>
          </p:cNvSpPr>
          <p:nvPr/>
        </p:nvSpPr>
        <p:spPr bwMode="auto">
          <a:xfrm>
            <a:off x="3619662" y="5730836"/>
            <a:ext cx="214450" cy="224569"/>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2" name="Oval 56"/>
          <p:cNvSpPr>
            <a:spLocks noChangeArrowheads="1"/>
          </p:cNvSpPr>
          <p:nvPr/>
        </p:nvSpPr>
        <p:spPr bwMode="auto">
          <a:xfrm>
            <a:off x="5365124" y="3411725"/>
            <a:ext cx="146586" cy="155471"/>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3" name="Oval 57"/>
          <p:cNvSpPr>
            <a:spLocks noChangeArrowheads="1"/>
          </p:cNvSpPr>
          <p:nvPr/>
        </p:nvSpPr>
        <p:spPr bwMode="auto">
          <a:xfrm>
            <a:off x="5883605" y="2784083"/>
            <a:ext cx="138443" cy="146834"/>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34" name="Rectangle 58"/>
          <p:cNvSpPr>
            <a:spLocks noChangeArrowheads="1"/>
          </p:cNvSpPr>
          <p:nvPr/>
        </p:nvSpPr>
        <p:spPr bwMode="auto">
          <a:xfrm>
            <a:off x="5932467" y="3038404"/>
            <a:ext cx="1335239"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i="1" dirty="0">
                <a:solidFill>
                  <a:srgbClr val="9BD08A"/>
                </a:solidFill>
              </a:rPr>
              <a:t>Kapsellaboratoriet</a:t>
            </a:r>
          </a:p>
        </p:txBody>
      </p:sp>
      <p:sp>
        <p:nvSpPr>
          <p:cNvPr id="664635" name="Rectangle 59"/>
          <p:cNvSpPr>
            <a:spLocks noChangeArrowheads="1"/>
          </p:cNvSpPr>
          <p:nvPr/>
        </p:nvSpPr>
        <p:spPr bwMode="auto">
          <a:xfrm>
            <a:off x="6533743" y="2322950"/>
            <a:ext cx="2477037" cy="247120"/>
          </a:xfrm>
          <a:prstGeom prst="rect">
            <a:avLst/>
          </a:prstGeom>
          <a:noFill/>
          <a:ln w="9525" algn="ctr">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Ansökan inkapslingsanläggning</a:t>
            </a:r>
          </a:p>
        </p:txBody>
      </p:sp>
      <p:sp>
        <p:nvSpPr>
          <p:cNvPr id="664636" name="Rectangle 60"/>
          <p:cNvSpPr>
            <a:spLocks noChangeArrowheads="1"/>
          </p:cNvSpPr>
          <p:nvPr/>
        </p:nvSpPr>
        <p:spPr bwMode="auto">
          <a:xfrm>
            <a:off x="6712904" y="2111336"/>
            <a:ext cx="1471292" cy="247120"/>
          </a:xfrm>
          <a:prstGeom prst="rect">
            <a:avLst/>
          </a:prstGeom>
          <a:noFill/>
          <a:ln w="9525" algn="ctr">
            <a:noFill/>
            <a:miter lim="800000"/>
            <a:headEnd/>
            <a:tailEnd/>
          </a:ln>
          <a:effectLst/>
        </p:spPr>
        <p:txBody>
          <a:bodyPr lIns="80138" tIns="40069" rIns="80138" bIns="40069" anchor="ctr">
            <a:spAutoFit/>
          </a:bodyPr>
          <a:lstStyle/>
          <a:p>
            <a:pPr>
              <a:lnSpc>
                <a:spcPct val="90000"/>
              </a:lnSpc>
            </a:pPr>
            <a:r>
              <a:rPr lang="sv-SE" sz="1200" i="1" dirty="0">
                <a:solidFill>
                  <a:srgbClr val="9BD08A"/>
                </a:solidFill>
              </a:rPr>
              <a:t>Platsval slutförvar</a:t>
            </a:r>
          </a:p>
        </p:txBody>
      </p:sp>
      <p:sp>
        <p:nvSpPr>
          <p:cNvPr id="664637" name="Rectangle 61"/>
          <p:cNvSpPr>
            <a:spLocks noChangeArrowheads="1"/>
          </p:cNvSpPr>
          <p:nvPr/>
        </p:nvSpPr>
        <p:spPr bwMode="auto">
          <a:xfrm>
            <a:off x="3242619" y="5520844"/>
            <a:ext cx="520914" cy="296364"/>
          </a:xfrm>
          <a:prstGeom prst="rect">
            <a:avLst/>
          </a:prstGeom>
          <a:noFill/>
          <a:ln w="9525" algn="ctr">
            <a:noFill/>
            <a:miter lim="800000"/>
            <a:headEnd/>
            <a:tailEnd/>
          </a:ln>
          <a:effectLst/>
        </p:spPr>
        <p:txBody>
          <a:bodyPr wrap="none" lIns="80138" tIns="40069" rIns="80138" bIns="40069" anchor="b">
            <a:spAutoFit/>
          </a:bodyPr>
          <a:lstStyle/>
          <a:p>
            <a:pPr algn="r"/>
            <a:r>
              <a:rPr lang="sv-SE" sz="1400" i="1" dirty="0">
                <a:solidFill>
                  <a:srgbClr val="65B74B"/>
                </a:solidFill>
              </a:rPr>
              <a:t>1977</a:t>
            </a:r>
          </a:p>
        </p:txBody>
      </p:sp>
      <p:sp>
        <p:nvSpPr>
          <p:cNvPr id="664638" name="Line 62"/>
          <p:cNvSpPr>
            <a:spLocks noChangeShapeType="1"/>
          </p:cNvSpPr>
          <p:nvPr/>
        </p:nvSpPr>
        <p:spPr bwMode="auto">
          <a:xfrm>
            <a:off x="3812395" y="5680451"/>
            <a:ext cx="316247" cy="0"/>
          </a:xfrm>
          <a:prstGeom prst="line">
            <a:avLst/>
          </a:prstGeom>
          <a:noFill/>
          <a:ln w="19050">
            <a:solidFill>
              <a:srgbClr val="9BD08A"/>
            </a:solidFill>
            <a:round/>
            <a:headEnd/>
            <a:tailEnd/>
          </a:ln>
          <a:effectLst/>
        </p:spPr>
        <p:txBody>
          <a:bodyPr lIns="80138" tIns="40069" rIns="80138" bIns="40069"/>
          <a:lstStyle/>
          <a:p>
            <a:endParaRPr lang="sv-SE">
              <a:solidFill>
                <a:prstClr val="black"/>
              </a:solidFill>
            </a:endParaRPr>
          </a:p>
        </p:txBody>
      </p:sp>
      <p:sp>
        <p:nvSpPr>
          <p:cNvPr id="664639" name="Oval 63"/>
          <p:cNvSpPr>
            <a:spLocks noChangeArrowheads="1"/>
          </p:cNvSpPr>
          <p:nvPr/>
        </p:nvSpPr>
        <p:spPr bwMode="auto">
          <a:xfrm>
            <a:off x="3736387" y="5566728"/>
            <a:ext cx="206307" cy="215932"/>
          </a:xfrm>
          <a:prstGeom prst="ellipse">
            <a:avLst/>
          </a:prstGeom>
          <a:solidFill>
            <a:srgbClr val="ADD99F"/>
          </a:solidFill>
          <a:ln w="9525" algn="ctr">
            <a:noFill/>
            <a:round/>
            <a:headEnd/>
            <a:tailEnd/>
          </a:ln>
          <a:effectLst/>
        </p:spPr>
        <p:txBody>
          <a:bodyPr wrap="none" lIns="80138" tIns="40069" rIns="80138" bIns="40069" anchor="ctr"/>
          <a:lstStyle/>
          <a:p>
            <a:endParaRPr lang="sv-SE">
              <a:solidFill>
                <a:prstClr val="black"/>
              </a:solidFill>
            </a:endParaRPr>
          </a:p>
        </p:txBody>
      </p:sp>
      <p:sp>
        <p:nvSpPr>
          <p:cNvPr id="664640" name="Rectangle 64"/>
          <p:cNvSpPr>
            <a:spLocks noChangeArrowheads="1"/>
          </p:cNvSpPr>
          <p:nvPr/>
        </p:nvSpPr>
        <p:spPr bwMode="auto">
          <a:xfrm>
            <a:off x="4093353" y="5550413"/>
            <a:ext cx="1133967" cy="247120"/>
          </a:xfrm>
          <a:prstGeom prst="rect">
            <a:avLst/>
          </a:prstGeom>
          <a:noFill/>
          <a:ln w="9525" algn="ctr">
            <a:noFill/>
            <a:miter lim="800000"/>
            <a:headEnd/>
            <a:tailEnd/>
          </a:ln>
          <a:effectLst/>
        </p:spPr>
        <p:txBody>
          <a:bodyPr wrap="none" lIns="80138" tIns="40069" rIns="80138" bIns="40069" anchor="ctr">
            <a:spAutoFit/>
          </a:bodyPr>
          <a:lstStyle/>
          <a:p>
            <a:pPr>
              <a:lnSpc>
                <a:spcPct val="90000"/>
              </a:lnSpc>
            </a:pPr>
            <a:r>
              <a:rPr lang="sv-SE" sz="1200" i="1" dirty="0" err="1">
                <a:solidFill>
                  <a:srgbClr val="9BD08A"/>
                </a:solidFill>
              </a:rPr>
              <a:t>Stripa-projektet</a:t>
            </a:r>
            <a:endParaRPr lang="sv-SE" sz="1200" i="1" dirty="0">
              <a:solidFill>
                <a:srgbClr val="9BD08A"/>
              </a:solidFill>
            </a:endParaRPr>
          </a:p>
        </p:txBody>
      </p:sp>
      <p:sp>
        <p:nvSpPr>
          <p:cNvPr id="664646" name="Rectangle 70"/>
          <p:cNvSpPr>
            <a:spLocks noChangeArrowheads="1"/>
          </p:cNvSpPr>
          <p:nvPr/>
        </p:nvSpPr>
        <p:spPr bwMode="auto">
          <a:xfrm>
            <a:off x="6022330" y="1883110"/>
            <a:ext cx="520914" cy="296364"/>
          </a:xfrm>
          <a:prstGeom prst="rect">
            <a:avLst/>
          </a:prstGeom>
          <a:noFill/>
          <a:ln w="9525">
            <a:noFill/>
            <a:miter lim="800000"/>
            <a:headEnd/>
            <a:tailEnd/>
          </a:ln>
          <a:effectLst/>
        </p:spPr>
        <p:txBody>
          <a:bodyPr wrap="none" lIns="80138" tIns="40069" rIns="80138" bIns="40069" anchor="b">
            <a:spAutoFit/>
          </a:bodyPr>
          <a:lstStyle/>
          <a:p>
            <a:pPr algn="r"/>
            <a:r>
              <a:rPr lang="sv-SE" sz="1400" i="1" dirty="0">
                <a:solidFill>
                  <a:srgbClr val="7395C7"/>
                </a:solidFill>
              </a:rPr>
              <a:t>2011</a:t>
            </a:r>
          </a:p>
        </p:txBody>
      </p:sp>
      <p:sp>
        <p:nvSpPr>
          <p:cNvPr id="664647" name="Rectangle 71"/>
          <p:cNvSpPr>
            <a:spLocks noChangeArrowheads="1"/>
          </p:cNvSpPr>
          <p:nvPr/>
        </p:nvSpPr>
        <p:spPr bwMode="auto">
          <a:xfrm>
            <a:off x="6843203" y="1915558"/>
            <a:ext cx="1386535" cy="247120"/>
          </a:xfrm>
          <a:prstGeom prst="rect">
            <a:avLst/>
          </a:prstGeom>
          <a:noFill/>
          <a:ln w="9525">
            <a:noFill/>
            <a:miter lim="800000"/>
            <a:headEnd/>
            <a:tailEnd/>
          </a:ln>
          <a:effectLst/>
        </p:spPr>
        <p:txBody>
          <a:bodyPr wrap="none" lIns="80138" tIns="40069" rIns="80138" bIns="40069" anchor="ctr">
            <a:spAutoFit/>
          </a:bodyPr>
          <a:lstStyle/>
          <a:p>
            <a:pPr>
              <a:lnSpc>
                <a:spcPct val="90000"/>
              </a:lnSpc>
            </a:pPr>
            <a:r>
              <a:rPr lang="sv-SE" sz="1200" b="1" i="1" dirty="0">
                <a:solidFill>
                  <a:srgbClr val="9BB3D7"/>
                </a:solidFill>
              </a:rPr>
              <a:t>Ansökan slutförvar</a:t>
            </a:r>
          </a:p>
        </p:txBody>
      </p:sp>
      <p:sp>
        <p:nvSpPr>
          <p:cNvPr id="664648" name="Line 72"/>
          <p:cNvSpPr>
            <a:spLocks noChangeShapeType="1"/>
          </p:cNvSpPr>
          <p:nvPr/>
        </p:nvSpPr>
        <p:spPr bwMode="auto">
          <a:xfrm>
            <a:off x="6604322" y="2045596"/>
            <a:ext cx="305388" cy="0"/>
          </a:xfrm>
          <a:prstGeom prst="line">
            <a:avLst/>
          </a:prstGeom>
          <a:noFill/>
          <a:ln w="19050">
            <a:solidFill>
              <a:srgbClr val="ACC3E4"/>
            </a:solidFill>
            <a:round/>
            <a:headEnd/>
            <a:tailEnd/>
          </a:ln>
          <a:effectLst/>
        </p:spPr>
        <p:txBody>
          <a:bodyPr lIns="80138" tIns="40069" rIns="80138" bIns="40069"/>
          <a:lstStyle/>
          <a:p>
            <a:endParaRPr lang="sv-SE">
              <a:solidFill>
                <a:prstClr val="black"/>
              </a:solidFill>
            </a:endParaRPr>
          </a:p>
        </p:txBody>
      </p:sp>
      <p:sp>
        <p:nvSpPr>
          <p:cNvPr id="664649" name="Oval 73"/>
          <p:cNvSpPr>
            <a:spLocks noChangeArrowheads="1"/>
          </p:cNvSpPr>
          <p:nvPr/>
        </p:nvSpPr>
        <p:spPr bwMode="auto">
          <a:xfrm>
            <a:off x="6579891" y="1977938"/>
            <a:ext cx="122155" cy="129559"/>
          </a:xfrm>
          <a:prstGeom prst="ellipse">
            <a:avLst/>
          </a:prstGeom>
          <a:solidFill>
            <a:srgbClr val="ACC3E4"/>
          </a:solidFill>
          <a:ln w="9525">
            <a:solidFill>
              <a:srgbClr val="ACC3E4"/>
            </a:solidFill>
            <a:round/>
            <a:headEnd/>
            <a:tailEnd/>
          </a:ln>
          <a:effectLst/>
        </p:spPr>
        <p:txBody>
          <a:bodyPr wrap="none" lIns="80138" tIns="40069" rIns="80138" bIns="40069" anchor="ctr"/>
          <a:lstStyle/>
          <a:p>
            <a:endParaRPr lang="sv-SE">
              <a:solidFill>
                <a:prstClr val="black"/>
              </a:solidFill>
            </a:endParaRPr>
          </a:p>
        </p:txBody>
      </p:sp>
      <p:sp>
        <p:nvSpPr>
          <p:cNvPr id="66" name="Rubrik 65"/>
          <p:cNvSpPr>
            <a:spLocks noGrp="1"/>
          </p:cNvSpPr>
          <p:nvPr>
            <p:ph type="title"/>
          </p:nvPr>
        </p:nvSpPr>
        <p:spPr/>
        <p:txBody>
          <a:bodyPr/>
          <a:lstStyle/>
          <a:p>
            <a:r>
              <a:rPr lang="sv-SE" dirty="0" smtClean="0"/>
              <a:t>Vårt uppdrag</a:t>
            </a:r>
            <a:endParaRPr lang="sv-SE" dirty="0"/>
          </a:p>
        </p:txBody>
      </p:sp>
      <p:sp>
        <p:nvSpPr>
          <p:cNvPr id="68" name="textruta 67"/>
          <p:cNvSpPr txBox="1"/>
          <p:nvPr/>
        </p:nvSpPr>
        <p:spPr>
          <a:xfrm>
            <a:off x="539552" y="1052736"/>
            <a:ext cx="3888432" cy="2585323"/>
          </a:xfrm>
          <a:prstGeom prst="rect">
            <a:avLst/>
          </a:prstGeom>
          <a:noFill/>
        </p:spPr>
        <p:txBody>
          <a:bodyPr wrap="square" rtlCol="0">
            <a:spAutoFit/>
          </a:bodyPr>
          <a:lstStyle/>
          <a:p>
            <a:r>
              <a:rPr lang="sv-SE" dirty="0">
                <a:solidFill>
                  <a:prstClr val="black"/>
                </a:solidFill>
                <a:latin typeface="Arial"/>
              </a:rPr>
              <a:t>Att ta hand om använt kärnbränsle och kärnavfall från de svenska kärnkraftverken för att skydda människor och miljö, nu och i framtiden. </a:t>
            </a:r>
          </a:p>
          <a:p>
            <a:endParaRPr lang="sv-SE" dirty="0">
              <a:solidFill>
                <a:prstClr val="black"/>
              </a:solidFill>
              <a:latin typeface="Arial"/>
            </a:endParaRPr>
          </a:p>
          <a:p>
            <a:r>
              <a:rPr lang="sv-SE" dirty="0">
                <a:solidFill>
                  <a:prstClr val="black"/>
                </a:solidFill>
                <a:latin typeface="Arial"/>
              </a:rPr>
              <a:t>Detta är SKB:s uppdrag.</a:t>
            </a:r>
          </a:p>
          <a:p>
            <a:endParaRPr lang="sv-SE" dirty="0">
              <a:solidFill>
                <a:prstClr val="black"/>
              </a:solidFill>
              <a:latin typeface="Arial"/>
            </a:endParaRPr>
          </a:p>
          <a:p>
            <a:endParaRPr lang="sv-SE" dirty="0">
              <a:solidFill>
                <a:prstClr val="black"/>
              </a:solidFill>
              <a:latin typeface="Arial"/>
            </a:endParaRPr>
          </a:p>
        </p:txBody>
      </p:sp>
      <p:pic>
        <p:nvPicPr>
          <p:cNvPr id="69" name="Picture 6" descr="http://bildbanken.skb.se/fotoweb/cmdrequest/rest/preview.fwx/Clab%20bassang002.jpg?rt=1&amp;f=B7D63A34BCDF1C7C8B2E185E1852D66DD839E7314E0CB8DEEC85FCC8916A385187AD20F8C3E932182717237045DD07FD531A6089517A05F4B25175DDE23EFCC909FB22FFDD33A18CD12056ECACAF57033BDF903C19799E5DE8DCBB0FD055A59CC54D7C0466E34F45685DC55A7D85337F9708BC9DD3686BF06AA7A6072AABE16C7862A4B40DCB558A431D2D6C81BB1681447F6C543FED3C9AC0DF23692B89C7A854ECF7366405CAFC169059F2BCA27B511F88BF6B68AAD4BFD83831032166259ED7A8D5BBEE6DC3FB&amp;sz=800"/>
          <p:cNvPicPr>
            <a:picLocks noChangeAspect="1" noChangeArrowheads="1"/>
          </p:cNvPicPr>
          <p:nvPr/>
        </p:nvPicPr>
        <p:blipFill>
          <a:blip r:embed="rId4" cstate="print"/>
          <a:srcRect/>
          <a:stretch>
            <a:fillRect/>
          </a:stretch>
        </p:blipFill>
        <p:spPr bwMode="auto">
          <a:xfrm>
            <a:off x="648073" y="3238734"/>
            <a:ext cx="2267743" cy="3397367"/>
          </a:xfrm>
          <a:prstGeom prst="rect">
            <a:avLst/>
          </a:prstGeom>
          <a:noFill/>
        </p:spPr>
      </p:pic>
    </p:spTree>
    <p:extLst>
      <p:ext uri="{BB962C8B-B14F-4D97-AF65-F5344CB8AC3E}">
        <p14:creationId xmlns:p14="http://schemas.microsoft.com/office/powerpoint/2010/main" xmlns="" val="2628603964"/>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67544" y="179906"/>
            <a:ext cx="9144000" cy="649099"/>
          </a:xfrm>
        </p:spPr>
        <p:txBody>
          <a:bodyPr/>
          <a:lstStyle/>
          <a:p>
            <a:pPr eaLnBrk="1" hangingPunct="1">
              <a:defRPr/>
            </a:pPr>
            <a:r>
              <a:rPr lang="sv-SE" sz="2500" dirty="0"/>
              <a:t>Existerande och planerade slutförvar i Forsmark</a:t>
            </a:r>
          </a:p>
        </p:txBody>
      </p:sp>
      <p:pic>
        <p:nvPicPr>
          <p:cNvPr id="35843" name="Picture 4" descr="8_Slutförvar"/>
          <p:cNvPicPr>
            <a:picLocks noGrp="1" noChangeAspect="1" noChangeArrowheads="1"/>
          </p:cNvPicPr>
          <p:nvPr>
            <p:ph idx="1"/>
          </p:nvPr>
        </p:nvPicPr>
        <p:blipFill>
          <a:blip r:embed="rId2" cstate="print"/>
          <a:srcRect/>
          <a:stretch>
            <a:fillRect/>
          </a:stretch>
        </p:blipFill>
        <p:spPr>
          <a:xfrm>
            <a:off x="4876076" y="1823524"/>
            <a:ext cx="3648912" cy="2753274"/>
          </a:xfrm>
          <a:noFill/>
        </p:spPr>
      </p:pic>
      <p:sp>
        <p:nvSpPr>
          <p:cNvPr id="4" name="textruta 3"/>
          <p:cNvSpPr txBox="1"/>
          <p:nvPr/>
        </p:nvSpPr>
        <p:spPr>
          <a:xfrm>
            <a:off x="352945" y="4748068"/>
            <a:ext cx="8020005" cy="752724"/>
          </a:xfrm>
          <a:prstGeom prst="rect">
            <a:avLst/>
          </a:prstGeom>
          <a:noFill/>
        </p:spPr>
        <p:txBody>
          <a:bodyPr lIns="80138" tIns="40069" rIns="80138" bIns="40069">
            <a:spAutoFit/>
          </a:bodyPr>
          <a:lstStyle/>
          <a:p>
            <a:pPr>
              <a:defRPr/>
            </a:pPr>
            <a:r>
              <a:rPr lang="sv-SE" sz="4200" dirty="0">
                <a:solidFill>
                  <a:srgbClr val="00B0F0"/>
                </a:solidFill>
                <a:latin typeface="+mj-lt"/>
              </a:rPr>
              <a:t>Om vi får fortsatt förtroende…</a:t>
            </a:r>
          </a:p>
        </p:txBody>
      </p:sp>
      <p:pic>
        <p:nvPicPr>
          <p:cNvPr id="35845" name="Picture 2"/>
          <p:cNvPicPr>
            <a:picLocks noChangeAspect="1" noChangeArrowheads="1"/>
          </p:cNvPicPr>
          <p:nvPr/>
        </p:nvPicPr>
        <p:blipFill>
          <a:blip r:embed="rId3" cstate="print"/>
          <a:srcRect/>
          <a:stretch>
            <a:fillRect/>
          </a:stretch>
        </p:blipFill>
        <p:spPr bwMode="auto">
          <a:xfrm>
            <a:off x="428965" y="1833598"/>
            <a:ext cx="4212268" cy="2698584"/>
          </a:xfrm>
          <a:prstGeom prst="rect">
            <a:avLst/>
          </a:prstGeom>
          <a:noFill/>
          <a:ln w="9525">
            <a:noFill/>
            <a:miter lim="800000"/>
            <a:headEnd/>
            <a:tailEnd/>
          </a:ln>
        </p:spPr>
      </p:pic>
      <p:sp>
        <p:nvSpPr>
          <p:cNvPr id="6" name="textruta 5"/>
          <p:cNvSpPr txBox="1"/>
          <p:nvPr/>
        </p:nvSpPr>
        <p:spPr>
          <a:xfrm>
            <a:off x="504983" y="1007472"/>
            <a:ext cx="4105026" cy="641903"/>
          </a:xfrm>
          <a:prstGeom prst="rect">
            <a:avLst/>
          </a:prstGeom>
          <a:noFill/>
        </p:spPr>
        <p:txBody>
          <a:bodyPr lIns="80138" tIns="40069" rIns="80138" bIns="40069">
            <a:spAutoFit/>
          </a:bodyPr>
          <a:lstStyle/>
          <a:p>
            <a:pPr>
              <a:defRPr/>
            </a:pPr>
            <a:r>
              <a:rPr lang="sv-SE" dirty="0">
                <a:latin typeface="+mj-lt"/>
              </a:rPr>
              <a:t>Slutförvar för kortlivat låg- medelaktivt radioaktivt avfall</a:t>
            </a:r>
          </a:p>
        </p:txBody>
      </p:sp>
      <p:sp>
        <p:nvSpPr>
          <p:cNvPr id="7" name="textruta 6"/>
          <p:cNvSpPr txBox="1"/>
          <p:nvPr/>
        </p:nvSpPr>
        <p:spPr>
          <a:xfrm>
            <a:off x="4976529" y="985883"/>
            <a:ext cx="3306827" cy="641903"/>
          </a:xfrm>
          <a:prstGeom prst="rect">
            <a:avLst/>
          </a:prstGeom>
          <a:noFill/>
        </p:spPr>
        <p:txBody>
          <a:bodyPr lIns="80138" tIns="40069" rIns="80138" bIns="40069">
            <a:spAutoFit/>
          </a:bodyPr>
          <a:lstStyle/>
          <a:p>
            <a:pPr>
              <a:defRPr/>
            </a:pPr>
            <a:r>
              <a:rPr lang="sv-SE" dirty="0">
                <a:latin typeface="+mj-lt"/>
              </a:rPr>
              <a:t>Slutförvar för använt kärnbränsle</a:t>
            </a:r>
          </a:p>
        </p:txBody>
      </p:sp>
    </p:spTree>
    <p:extLst>
      <p:ext uri="{BB962C8B-B14F-4D97-AF65-F5344CB8AC3E}">
        <p14:creationId xmlns:p14="http://schemas.microsoft.com/office/powerpoint/2010/main" xmlns="" val="191566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608513" y="1125538"/>
            <a:ext cx="3024187" cy="446405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sv-SE" dirty="0" err="1"/>
          </a:p>
        </p:txBody>
      </p:sp>
      <p:sp>
        <p:nvSpPr>
          <p:cNvPr id="5" name="Rektangel 4"/>
          <p:cNvSpPr/>
          <p:nvPr/>
        </p:nvSpPr>
        <p:spPr>
          <a:xfrm>
            <a:off x="611188" y="1125538"/>
            <a:ext cx="3024187" cy="446405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sv-SE" dirty="0" err="1"/>
          </a:p>
        </p:txBody>
      </p:sp>
      <p:pic>
        <p:nvPicPr>
          <p:cNvPr id="13316" name="Picture 2" descr="OKG-logga"/>
          <p:cNvPicPr>
            <a:picLocks noChangeAspect="1" noChangeArrowheads="1"/>
          </p:cNvPicPr>
          <p:nvPr/>
        </p:nvPicPr>
        <p:blipFill>
          <a:blip r:embed="rId2" cstate="print"/>
          <a:srcRect/>
          <a:stretch>
            <a:fillRect/>
          </a:stretch>
        </p:blipFill>
        <p:spPr bwMode="auto">
          <a:xfrm>
            <a:off x="1042988" y="4422775"/>
            <a:ext cx="1919287" cy="877888"/>
          </a:xfrm>
          <a:prstGeom prst="rect">
            <a:avLst/>
          </a:prstGeom>
          <a:noFill/>
          <a:ln w="9525">
            <a:noFill/>
            <a:miter lim="800000"/>
            <a:headEnd/>
            <a:tailEnd/>
          </a:ln>
        </p:spPr>
      </p:pic>
      <p:pic>
        <p:nvPicPr>
          <p:cNvPr id="13317" name="Picture 3" descr="EON-loggo"/>
          <p:cNvPicPr>
            <a:picLocks noChangeAspect="1" noChangeArrowheads="1"/>
          </p:cNvPicPr>
          <p:nvPr/>
        </p:nvPicPr>
        <p:blipFill>
          <a:blip r:embed="rId3" cstate="print"/>
          <a:srcRect/>
          <a:stretch>
            <a:fillRect/>
          </a:stretch>
        </p:blipFill>
        <p:spPr bwMode="auto">
          <a:xfrm>
            <a:off x="1325563" y="3616325"/>
            <a:ext cx="1374775" cy="546100"/>
          </a:xfrm>
          <a:prstGeom prst="rect">
            <a:avLst/>
          </a:prstGeom>
          <a:noFill/>
          <a:ln w="9525">
            <a:noFill/>
            <a:miter lim="800000"/>
            <a:headEnd/>
            <a:tailEnd/>
          </a:ln>
        </p:spPr>
      </p:pic>
      <p:pic>
        <p:nvPicPr>
          <p:cNvPr id="13318" name="Picture 6" descr="vattenfall"/>
          <p:cNvPicPr>
            <a:picLocks noChangeAspect="1" noChangeArrowheads="1"/>
          </p:cNvPicPr>
          <p:nvPr/>
        </p:nvPicPr>
        <p:blipFill>
          <a:blip r:embed="rId4" cstate="print"/>
          <a:srcRect/>
          <a:stretch>
            <a:fillRect/>
          </a:stretch>
        </p:blipFill>
        <p:spPr bwMode="auto">
          <a:xfrm>
            <a:off x="1025525" y="1741488"/>
            <a:ext cx="2033588" cy="468312"/>
          </a:xfrm>
          <a:prstGeom prst="rect">
            <a:avLst/>
          </a:prstGeom>
          <a:noFill/>
          <a:ln w="9525">
            <a:noFill/>
            <a:miter lim="800000"/>
            <a:headEnd/>
            <a:tailEnd/>
          </a:ln>
        </p:spPr>
      </p:pic>
      <p:grpSp>
        <p:nvGrpSpPr>
          <p:cNvPr id="13319" name="Group 10"/>
          <p:cNvGrpSpPr>
            <a:grpSpLocks/>
          </p:cNvGrpSpPr>
          <p:nvPr/>
        </p:nvGrpSpPr>
        <p:grpSpPr bwMode="auto">
          <a:xfrm>
            <a:off x="931863" y="2636838"/>
            <a:ext cx="2193925" cy="560387"/>
            <a:chOff x="798" y="916"/>
            <a:chExt cx="1382" cy="353"/>
          </a:xfrm>
        </p:grpSpPr>
        <p:pic>
          <p:nvPicPr>
            <p:cNvPr id="13329" name="Picture 11" descr="forsmarklogo"/>
            <p:cNvPicPr>
              <a:picLocks noChangeAspect="1" noChangeArrowheads="1"/>
            </p:cNvPicPr>
            <p:nvPr/>
          </p:nvPicPr>
          <p:blipFill>
            <a:blip r:embed="rId5" cstate="print"/>
            <a:srcRect r="57568" b="21222"/>
            <a:stretch>
              <a:fillRect/>
            </a:stretch>
          </p:blipFill>
          <p:spPr bwMode="auto">
            <a:xfrm>
              <a:off x="1133" y="916"/>
              <a:ext cx="998" cy="219"/>
            </a:xfrm>
            <a:prstGeom prst="rect">
              <a:avLst/>
            </a:prstGeom>
            <a:noFill/>
            <a:ln w="9525">
              <a:noFill/>
              <a:miter lim="800000"/>
              <a:headEnd/>
              <a:tailEnd/>
            </a:ln>
          </p:spPr>
        </p:pic>
        <p:pic>
          <p:nvPicPr>
            <p:cNvPr id="13330" name="Picture 12" descr="vattenfall"/>
            <p:cNvPicPr>
              <a:picLocks noChangeAspect="1" noChangeArrowheads="1"/>
            </p:cNvPicPr>
            <p:nvPr/>
          </p:nvPicPr>
          <p:blipFill>
            <a:blip r:embed="rId4" cstate="print"/>
            <a:srcRect l="75175" t="-16611"/>
            <a:stretch>
              <a:fillRect/>
            </a:stretch>
          </p:blipFill>
          <p:spPr bwMode="auto">
            <a:xfrm>
              <a:off x="798" y="916"/>
              <a:ext cx="318" cy="344"/>
            </a:xfrm>
            <a:prstGeom prst="rect">
              <a:avLst/>
            </a:prstGeom>
            <a:noFill/>
            <a:ln w="9525">
              <a:noFill/>
              <a:miter lim="800000"/>
              <a:headEnd/>
              <a:tailEnd/>
            </a:ln>
          </p:spPr>
        </p:pic>
        <p:pic>
          <p:nvPicPr>
            <p:cNvPr id="13331" name="Picture 13" descr="forsmarklogo"/>
            <p:cNvPicPr>
              <a:picLocks noChangeAspect="1" noChangeArrowheads="1"/>
            </p:cNvPicPr>
            <p:nvPr/>
          </p:nvPicPr>
          <p:blipFill>
            <a:blip r:embed="rId5" cstate="print"/>
            <a:srcRect l="42007" t="17986" r="14796" b="25180"/>
            <a:stretch>
              <a:fillRect/>
            </a:stretch>
          </p:blipFill>
          <p:spPr bwMode="auto">
            <a:xfrm>
              <a:off x="1164" y="1111"/>
              <a:ext cx="1016" cy="158"/>
            </a:xfrm>
            <a:prstGeom prst="rect">
              <a:avLst/>
            </a:prstGeom>
            <a:noFill/>
            <a:ln w="9525">
              <a:noFill/>
              <a:miter lim="800000"/>
              <a:headEnd/>
              <a:tailEnd/>
            </a:ln>
          </p:spPr>
        </p:pic>
      </p:grpSp>
      <p:pic>
        <p:nvPicPr>
          <p:cNvPr id="13320" name="Picture 2" descr="Spara_El"/>
          <p:cNvPicPr>
            <a:picLocks noChangeAspect="1" noChangeArrowheads="1"/>
          </p:cNvPicPr>
          <p:nvPr/>
        </p:nvPicPr>
        <p:blipFill>
          <a:blip r:embed="rId6" cstate="print">
            <a:lum bright="4000"/>
          </a:blip>
          <a:srcRect/>
          <a:stretch>
            <a:fillRect/>
          </a:stretch>
        </p:blipFill>
        <p:spPr bwMode="auto">
          <a:xfrm>
            <a:off x="4895850" y="1557338"/>
            <a:ext cx="2684463" cy="3527425"/>
          </a:xfrm>
          <a:prstGeom prst="rect">
            <a:avLst/>
          </a:prstGeom>
          <a:noFill/>
          <a:ln w="9525">
            <a:noFill/>
            <a:miter lim="800000"/>
            <a:headEnd/>
            <a:tailEnd/>
          </a:ln>
        </p:spPr>
      </p:pic>
      <p:sp>
        <p:nvSpPr>
          <p:cNvPr id="14" name="AutoShape 7"/>
          <p:cNvSpPr>
            <a:spLocks noChangeArrowheads="1"/>
          </p:cNvSpPr>
          <p:nvPr/>
        </p:nvSpPr>
        <p:spPr bwMode="auto">
          <a:xfrm flipH="1">
            <a:off x="7129463" y="3716338"/>
            <a:ext cx="1763017" cy="500062"/>
          </a:xfrm>
          <a:prstGeom prst="wedgeRectCallout">
            <a:avLst>
              <a:gd name="adj1" fmla="val 72998"/>
              <a:gd name="adj2" fmla="val 20032"/>
            </a:avLst>
          </a:prstGeom>
          <a:solidFill>
            <a:schemeClr val="bg1"/>
          </a:solidFill>
          <a:ln w="9525">
            <a:solidFill>
              <a:schemeClr val="tx1"/>
            </a:solidFill>
            <a:miter lim="800000"/>
            <a:headEnd/>
            <a:tailEnd/>
          </a:ln>
        </p:spPr>
        <p:txBody>
          <a:bodyPr wrap="none" lIns="126000" anchor="ctr"/>
          <a:lstStyle/>
          <a:p>
            <a:pPr>
              <a:lnSpc>
                <a:spcPct val="95000"/>
              </a:lnSpc>
              <a:defRPr/>
            </a:pPr>
            <a:r>
              <a:rPr lang="sv-SE" sz="1400" dirty="0">
                <a:latin typeface="+mj-lt"/>
              </a:rPr>
              <a:t>Cirka </a:t>
            </a:r>
            <a:r>
              <a:rPr lang="sv-SE" sz="1400" dirty="0" smtClean="0">
                <a:latin typeface="+mj-lt"/>
              </a:rPr>
              <a:t>50 miljarder</a:t>
            </a:r>
            <a:r>
              <a:rPr lang="sv-SE" sz="1400" dirty="0">
                <a:latin typeface="+mj-lt"/>
              </a:rPr>
              <a:t/>
            </a:r>
            <a:br>
              <a:rPr lang="sv-SE" sz="1400" dirty="0">
                <a:latin typeface="+mj-lt"/>
              </a:rPr>
            </a:br>
            <a:r>
              <a:rPr lang="sv-SE" sz="1400" dirty="0">
                <a:latin typeface="+mj-lt"/>
              </a:rPr>
              <a:t>kronor år </a:t>
            </a:r>
            <a:r>
              <a:rPr lang="sv-SE" sz="1400" dirty="0" smtClean="0">
                <a:latin typeface="+mj-lt"/>
              </a:rPr>
              <a:t>2013</a:t>
            </a:r>
            <a:endParaRPr lang="sv-SE" sz="1400" dirty="0">
              <a:latin typeface="+mj-lt"/>
            </a:endParaRPr>
          </a:p>
        </p:txBody>
      </p:sp>
      <p:sp>
        <p:nvSpPr>
          <p:cNvPr id="13322" name="Rectangle 3"/>
          <p:cNvSpPr>
            <a:spLocks noChangeArrowheads="1"/>
          </p:cNvSpPr>
          <p:nvPr/>
        </p:nvSpPr>
        <p:spPr bwMode="auto">
          <a:xfrm>
            <a:off x="4643438" y="1557338"/>
            <a:ext cx="1944786" cy="1042522"/>
          </a:xfrm>
          <a:prstGeom prst="rect">
            <a:avLst/>
          </a:prstGeom>
          <a:noFill/>
          <a:ln w="9525">
            <a:noFill/>
            <a:miter lim="800000"/>
            <a:headEnd/>
            <a:tailEnd/>
          </a:ln>
        </p:spPr>
        <p:txBody>
          <a:bodyPr lIns="104324" tIns="52162" rIns="104324" bIns="52162" anchor="t" anchorCtr="0">
            <a:spAutoFit/>
          </a:bodyPr>
          <a:lstStyle/>
          <a:p>
            <a:pPr>
              <a:lnSpc>
                <a:spcPct val="95000"/>
              </a:lnSpc>
              <a:spcBef>
                <a:spcPct val="50000"/>
              </a:spcBef>
              <a:buClr>
                <a:srgbClr val="990033"/>
              </a:buClr>
            </a:pPr>
            <a:r>
              <a:rPr lang="sv-SE" sz="1400" dirty="0" smtClean="0"/>
              <a:t>Ägarbolagen fonderar cirka 2,2 öre per kWh kärnkraftsel.</a:t>
            </a:r>
            <a:endParaRPr lang="sv-SE" sz="1400" dirty="0"/>
          </a:p>
          <a:p>
            <a:pPr>
              <a:spcBef>
                <a:spcPct val="50000"/>
              </a:spcBef>
              <a:buClr>
                <a:srgbClr val="990033"/>
              </a:buClr>
            </a:pPr>
            <a:endParaRPr lang="sv-SE" sz="1400" dirty="0"/>
          </a:p>
        </p:txBody>
      </p:sp>
      <p:sp>
        <p:nvSpPr>
          <p:cNvPr id="16" name="textruta 15"/>
          <p:cNvSpPr txBox="1"/>
          <p:nvPr/>
        </p:nvSpPr>
        <p:spPr>
          <a:xfrm>
            <a:off x="611188" y="1196975"/>
            <a:ext cx="3024187" cy="369888"/>
          </a:xfrm>
          <a:prstGeom prst="rect">
            <a:avLst/>
          </a:prstGeom>
          <a:noFill/>
        </p:spPr>
        <p:txBody>
          <a:bodyPr>
            <a:spAutoFit/>
          </a:bodyPr>
          <a:lstStyle/>
          <a:p>
            <a:pPr algn="ctr">
              <a:defRPr/>
            </a:pPr>
            <a:r>
              <a:rPr lang="sv-SE" b="1" dirty="0">
                <a:latin typeface="+mj-lt"/>
              </a:rPr>
              <a:t>SKB:s ägare:</a:t>
            </a:r>
          </a:p>
        </p:txBody>
      </p:sp>
      <p:sp>
        <p:nvSpPr>
          <p:cNvPr id="17" name="textruta 16"/>
          <p:cNvSpPr txBox="1"/>
          <p:nvPr/>
        </p:nvSpPr>
        <p:spPr>
          <a:xfrm>
            <a:off x="4608513" y="1196975"/>
            <a:ext cx="3024187" cy="369888"/>
          </a:xfrm>
          <a:prstGeom prst="rect">
            <a:avLst/>
          </a:prstGeom>
          <a:noFill/>
        </p:spPr>
        <p:txBody>
          <a:bodyPr>
            <a:spAutoFit/>
          </a:bodyPr>
          <a:lstStyle/>
          <a:p>
            <a:pPr algn="ctr">
              <a:defRPr/>
            </a:pPr>
            <a:r>
              <a:rPr lang="sv-SE" b="1" dirty="0">
                <a:latin typeface="+mj-lt"/>
              </a:rPr>
              <a:t>SKB:s finansiering:</a:t>
            </a:r>
          </a:p>
        </p:txBody>
      </p:sp>
      <p:sp>
        <p:nvSpPr>
          <p:cNvPr id="13325" name="Rubrik 1"/>
          <p:cNvSpPr>
            <a:spLocks noGrp="1"/>
          </p:cNvSpPr>
          <p:nvPr>
            <p:ph type="title"/>
          </p:nvPr>
        </p:nvSpPr>
        <p:spPr>
          <a:xfrm>
            <a:off x="468313" y="333375"/>
            <a:ext cx="8247062" cy="582613"/>
          </a:xfrm>
        </p:spPr>
        <p:txBody>
          <a:bodyPr/>
          <a:lstStyle/>
          <a:p>
            <a:r>
              <a:rPr lang="sv-SE" dirty="0" smtClean="0"/>
              <a:t>Tydligt ansvar och god finansiering</a:t>
            </a:r>
          </a:p>
        </p:txBody>
      </p:sp>
      <p:sp>
        <p:nvSpPr>
          <p:cNvPr id="18" name="Platshållare för sidfot 5"/>
          <p:cNvSpPr txBox="1">
            <a:spLocks/>
          </p:cNvSpPr>
          <p:nvPr/>
        </p:nvSpPr>
        <p:spPr>
          <a:xfrm>
            <a:off x="3348038" y="6613525"/>
            <a:ext cx="2895600" cy="271463"/>
          </a:xfrm>
          <a:prstGeom prst="rect">
            <a:avLst/>
          </a:prstGeom>
        </p:spPr>
        <p:txBody>
          <a:bodyPr/>
          <a:lstStyle/>
          <a:p>
            <a:pPr algn="ctr" defTabSz="914400" fontAlgn="auto">
              <a:spcBef>
                <a:spcPts val="0"/>
              </a:spcBef>
              <a:spcAft>
                <a:spcPts val="0"/>
              </a:spcAft>
              <a:defRPr/>
            </a:pPr>
            <a:r>
              <a:rPr lang="sv-SE" sz="1200" dirty="0">
                <a:solidFill>
                  <a:schemeClr val="bg1"/>
                </a:solidFill>
                <a:latin typeface="+mj-lt"/>
                <a:ea typeface="+mn-ea"/>
              </a:rPr>
              <a:t>Ämne för presentationen</a:t>
            </a:r>
          </a:p>
        </p:txBody>
      </p:sp>
      <p:sp>
        <p:nvSpPr>
          <p:cNvPr id="19" name="Platshållare för bildnummer 3"/>
          <p:cNvSpPr txBox="1">
            <a:spLocks/>
          </p:cNvSpPr>
          <p:nvPr/>
        </p:nvSpPr>
        <p:spPr>
          <a:xfrm>
            <a:off x="7786688" y="6615113"/>
            <a:ext cx="900112" cy="276225"/>
          </a:xfrm>
          <a:prstGeom prst="rect">
            <a:avLst/>
          </a:prstGeom>
        </p:spPr>
        <p:txBody>
          <a:bodyPr/>
          <a:lstStyle/>
          <a:p>
            <a:pPr algn="r" defTabSz="914400" fontAlgn="auto">
              <a:spcBef>
                <a:spcPts val="0"/>
              </a:spcBef>
              <a:spcAft>
                <a:spcPts val="0"/>
              </a:spcAft>
              <a:defRPr/>
            </a:pPr>
            <a:fld id="{05B6FC2B-6494-4BE3-B06C-ED9F7218B5A9}" type="slidenum">
              <a:rPr lang="sv-SE" sz="1200">
                <a:solidFill>
                  <a:schemeClr val="bg1"/>
                </a:solidFill>
                <a:latin typeface="+mj-lt"/>
                <a:ea typeface="+mn-ea"/>
              </a:rPr>
              <a:pPr algn="r" defTabSz="914400" fontAlgn="auto">
                <a:spcBef>
                  <a:spcPts val="0"/>
                </a:spcBef>
                <a:spcAft>
                  <a:spcPts val="0"/>
                </a:spcAft>
                <a:defRPr/>
              </a:pPr>
              <a:t>3</a:t>
            </a:fld>
            <a:endParaRPr lang="sv-SE" sz="1200" dirty="0">
              <a:solidFill>
                <a:schemeClr val="bg1"/>
              </a:solidFill>
              <a:latin typeface="+mj-lt"/>
              <a:ea typeface="+mn-ea"/>
            </a:endParaRPr>
          </a:p>
        </p:txBody>
      </p:sp>
      <p:sp>
        <p:nvSpPr>
          <p:cNvPr id="20" name="Platshållare för datum 4"/>
          <p:cNvSpPr txBox="1">
            <a:spLocks/>
          </p:cNvSpPr>
          <p:nvPr/>
        </p:nvSpPr>
        <p:spPr>
          <a:xfrm>
            <a:off x="468313" y="6613525"/>
            <a:ext cx="1087437" cy="271463"/>
          </a:xfrm>
          <a:prstGeom prst="rect">
            <a:avLst/>
          </a:prstGeom>
        </p:spPr>
        <p:txBody>
          <a:bodyPr/>
          <a:lstStyle/>
          <a:p>
            <a:pPr defTabSz="914400" fontAlgn="auto">
              <a:spcBef>
                <a:spcPts val="0"/>
              </a:spcBef>
              <a:spcAft>
                <a:spcPts val="0"/>
              </a:spcAft>
              <a:defRPr/>
            </a:pPr>
            <a:fld id="{B94C55A5-E7C9-4798-8E89-80362EAF3E14}" type="datetime1">
              <a:rPr lang="sv-SE" sz="1200">
                <a:solidFill>
                  <a:schemeClr val="bg1"/>
                </a:solidFill>
                <a:latin typeface="+mj-lt"/>
                <a:ea typeface="+mn-ea"/>
              </a:rPr>
              <a:pPr defTabSz="914400" fontAlgn="auto">
                <a:spcBef>
                  <a:spcPts val="0"/>
                </a:spcBef>
                <a:spcAft>
                  <a:spcPts val="0"/>
                </a:spcAft>
                <a:defRPr/>
              </a:pPr>
              <a:t>2014-10-23</a:t>
            </a:fld>
            <a:endParaRPr lang="sv-SE" sz="1200" dirty="0">
              <a:solidFill>
                <a:schemeClr val="bg1"/>
              </a:solidFill>
              <a:latin typeface="+mj-lt"/>
              <a:ea typeface="+mn-ea"/>
            </a:endParaRPr>
          </a:p>
        </p:txBody>
      </p:sp>
    </p:spTree>
    <p:extLst>
      <p:ext uri="{BB962C8B-B14F-4D97-AF65-F5344CB8AC3E}">
        <p14:creationId xmlns:p14="http://schemas.microsoft.com/office/powerpoint/2010/main" xmlns="" val="6284098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p:txBody>
          <a:bodyPr lIns="91419" tIns="45710" rIns="91419" bIns="45710"/>
          <a:lstStyle/>
          <a:p>
            <a:r>
              <a:rPr lang="sv-SE" sz="2800" dirty="0" smtClean="0"/>
              <a:t>Använt kärnbränsle och radioaktivt avfall </a:t>
            </a:r>
            <a:br>
              <a:rPr lang="sv-SE" sz="2800" dirty="0" smtClean="0"/>
            </a:br>
            <a:r>
              <a:rPr lang="sv-SE" sz="2800" dirty="0" smtClean="0"/>
              <a:t>AKA-utredningen – förslag 1976</a:t>
            </a:r>
            <a:endParaRPr lang="en-GB" sz="2800" dirty="0" smtClean="0"/>
          </a:p>
        </p:txBody>
      </p:sp>
      <p:sp>
        <p:nvSpPr>
          <p:cNvPr id="11267" name="Rectangle 2051"/>
          <p:cNvSpPr>
            <a:spLocks noGrp="1" noChangeArrowheads="1"/>
          </p:cNvSpPr>
          <p:nvPr>
            <p:ph type="body" idx="1"/>
          </p:nvPr>
        </p:nvSpPr>
        <p:spPr>
          <a:xfrm>
            <a:off x="467544" y="1484784"/>
            <a:ext cx="8247062" cy="4680520"/>
          </a:xfrm>
        </p:spPr>
        <p:txBody>
          <a:bodyPr lIns="91419" tIns="45710" rIns="91419" bIns="45710">
            <a:normAutofit fontScale="92500" lnSpcReduction="20000"/>
          </a:bodyPr>
          <a:lstStyle/>
          <a:p>
            <a:pPr>
              <a:buNone/>
            </a:pPr>
            <a:r>
              <a:rPr lang="sv-SE" sz="2000" dirty="0" smtClean="0"/>
              <a:t>Baserat på en stor mängd fakta föreslog </a:t>
            </a:r>
            <a:r>
              <a:rPr lang="sv-SE" sz="2000" dirty="0" err="1" smtClean="0"/>
              <a:t>Aka</a:t>
            </a:r>
            <a:r>
              <a:rPr lang="sv-SE" sz="2000" dirty="0" smtClean="0"/>
              <a:t> – utredningen:</a:t>
            </a:r>
            <a:br>
              <a:rPr lang="sv-SE" sz="2000" dirty="0" smtClean="0"/>
            </a:br>
            <a:endParaRPr lang="sv-SE" sz="2000" dirty="0" smtClean="0"/>
          </a:p>
          <a:p>
            <a:r>
              <a:rPr lang="sv-SE" sz="2000" dirty="0" smtClean="0"/>
              <a:t>Förprojektera svensk upparbetningsanläggning och MOX-fabrik</a:t>
            </a:r>
          </a:p>
          <a:p>
            <a:r>
              <a:rPr lang="sv-SE" sz="2000" dirty="0" smtClean="0"/>
              <a:t>Studera lämpliga slutförvarsplatser i första hand nära Forsmark och Simpevarp</a:t>
            </a:r>
          </a:p>
          <a:p>
            <a:r>
              <a:rPr lang="sv-SE" sz="2000" dirty="0" smtClean="0"/>
              <a:t>Påbörja studier även av direktdeponering</a:t>
            </a:r>
          </a:p>
          <a:p>
            <a:r>
              <a:rPr lang="sv-SE" sz="2000" dirty="0" smtClean="0"/>
              <a:t>Omfattande FoU</a:t>
            </a:r>
          </a:p>
          <a:p>
            <a:r>
              <a:rPr lang="sv-SE" sz="2000" dirty="0" smtClean="0"/>
              <a:t>Ansvaret för bränsle och avfall åvilar kraftbolagen</a:t>
            </a:r>
          </a:p>
          <a:p>
            <a:r>
              <a:rPr lang="sv-SE" sz="2000" dirty="0" smtClean="0"/>
              <a:t>SKBF ansvarigt för projektering av upparbetningsanläggning, centrallager och transporter, men </a:t>
            </a:r>
          </a:p>
          <a:p>
            <a:r>
              <a:rPr lang="sv-SE" sz="2000" dirty="0" smtClean="0"/>
              <a:t>Särskild statlig organisation för utveckling av slutförvar (PRAV)</a:t>
            </a:r>
          </a:p>
          <a:p>
            <a:r>
              <a:rPr lang="sv-SE" sz="2000" dirty="0" smtClean="0"/>
              <a:t>Alla kostnader täcks av kraftproducenterna. Etablera en fond. </a:t>
            </a:r>
            <a:br>
              <a:rPr lang="sv-SE" sz="2000" dirty="0" smtClean="0"/>
            </a:br>
            <a:r>
              <a:rPr lang="sv-SE" sz="2000" dirty="0" smtClean="0"/>
              <a:t>0,5 öre/kWh tillräckligt</a:t>
            </a:r>
          </a:p>
          <a:p>
            <a:r>
              <a:rPr lang="sv-SE" sz="2000" dirty="0" smtClean="0"/>
              <a:t>Inrätta centralt slutförvar för LOMA i berg</a:t>
            </a:r>
          </a:p>
        </p:txBody>
      </p:sp>
    </p:spTree>
    <p:extLst>
      <p:ext uri="{BB962C8B-B14F-4D97-AF65-F5344CB8AC3E}">
        <p14:creationId xmlns:p14="http://schemas.microsoft.com/office/powerpoint/2010/main" xmlns="" val="338556777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v-SE" smtClean="0"/>
              <a:t>Olika slags avfall – olika lösningar</a:t>
            </a:r>
          </a:p>
        </p:txBody>
      </p:sp>
      <p:pic>
        <p:nvPicPr>
          <p:cNvPr id="17411" name="Picture 1" descr="Rör-med-kutsar"/>
          <p:cNvPicPr>
            <a:picLocks noChangeAspect="1" noChangeArrowheads="1"/>
          </p:cNvPicPr>
          <p:nvPr/>
        </p:nvPicPr>
        <p:blipFill>
          <a:blip r:embed="rId3" cstate="print"/>
          <a:srcRect/>
          <a:stretch>
            <a:fillRect/>
          </a:stretch>
        </p:blipFill>
        <p:spPr bwMode="auto">
          <a:xfrm>
            <a:off x="5167313" y="2293938"/>
            <a:ext cx="636587" cy="2239962"/>
          </a:xfrm>
          <a:prstGeom prst="rect">
            <a:avLst/>
          </a:prstGeom>
          <a:noFill/>
          <a:ln w="9525">
            <a:noFill/>
            <a:miter lim="800000"/>
            <a:headEnd/>
            <a:tailEnd/>
          </a:ln>
        </p:spPr>
      </p:pic>
      <p:pic>
        <p:nvPicPr>
          <p:cNvPr id="17412" name="Picture 0" descr="Bränsleelement"/>
          <p:cNvPicPr>
            <a:picLocks noChangeAspect="1" noChangeArrowheads="1"/>
          </p:cNvPicPr>
          <p:nvPr/>
        </p:nvPicPr>
        <p:blipFill>
          <a:blip r:embed="rId4" cstate="print"/>
          <a:srcRect/>
          <a:stretch>
            <a:fillRect/>
          </a:stretch>
        </p:blipFill>
        <p:spPr bwMode="auto">
          <a:xfrm>
            <a:off x="5926138" y="1695450"/>
            <a:ext cx="1184275" cy="3487738"/>
          </a:xfrm>
          <a:prstGeom prst="rect">
            <a:avLst/>
          </a:prstGeom>
          <a:noFill/>
          <a:ln w="9525">
            <a:noFill/>
            <a:miter lim="800000"/>
            <a:headEnd/>
            <a:tailEnd/>
          </a:ln>
        </p:spPr>
      </p:pic>
      <p:sp>
        <p:nvSpPr>
          <p:cNvPr id="17413" name="Rectangle 3"/>
          <p:cNvSpPr>
            <a:spLocks noChangeArrowheads="1"/>
          </p:cNvSpPr>
          <p:nvPr/>
        </p:nvSpPr>
        <p:spPr bwMode="blackWhite">
          <a:xfrm>
            <a:off x="474663" y="1108075"/>
            <a:ext cx="3511550" cy="471488"/>
          </a:xfrm>
          <a:prstGeom prst="rect">
            <a:avLst/>
          </a:prstGeom>
          <a:solidFill>
            <a:srgbClr val="F2D900"/>
          </a:solidFill>
          <a:ln w="9525">
            <a:noFill/>
            <a:miter lim="800000"/>
            <a:headEnd/>
            <a:tailEnd/>
          </a:ln>
        </p:spPr>
        <p:txBody>
          <a:bodyPr wrap="none" lIns="80138" tIns="40069" rIns="80138" bIns="40069" anchor="ctr"/>
          <a:lstStyle/>
          <a:p>
            <a:pPr algn="ctr"/>
            <a:r>
              <a:rPr lang="sv-SE"/>
              <a:t>Drift- och rivningsavfall</a:t>
            </a:r>
          </a:p>
        </p:txBody>
      </p:sp>
      <p:sp>
        <p:nvSpPr>
          <p:cNvPr id="17414" name="Rectangle 4"/>
          <p:cNvSpPr>
            <a:spLocks noChangeArrowheads="1"/>
          </p:cNvSpPr>
          <p:nvPr/>
        </p:nvSpPr>
        <p:spPr bwMode="blackWhite">
          <a:xfrm>
            <a:off x="4787900" y="1108075"/>
            <a:ext cx="3513138" cy="471488"/>
          </a:xfrm>
          <a:prstGeom prst="rect">
            <a:avLst/>
          </a:prstGeom>
          <a:solidFill>
            <a:srgbClr val="E25740"/>
          </a:solidFill>
          <a:ln w="9525">
            <a:noFill/>
            <a:miter lim="800000"/>
            <a:headEnd/>
            <a:tailEnd/>
          </a:ln>
        </p:spPr>
        <p:txBody>
          <a:bodyPr wrap="none" lIns="80138" tIns="40069" rIns="80138" bIns="40069" anchor="ctr"/>
          <a:lstStyle/>
          <a:p>
            <a:pPr algn="ctr"/>
            <a:r>
              <a:rPr lang="sv-SE"/>
              <a:t>Använt kärnbränsle</a:t>
            </a:r>
          </a:p>
        </p:txBody>
      </p:sp>
      <p:pic>
        <p:nvPicPr>
          <p:cNvPr id="17415" name="Picture 6" descr="Avfall1"/>
          <p:cNvPicPr>
            <a:picLocks noChangeAspect="1" noChangeArrowheads="1"/>
          </p:cNvPicPr>
          <p:nvPr/>
        </p:nvPicPr>
        <p:blipFill>
          <a:blip r:embed="rId5" cstate="print">
            <a:lum contrast="8000"/>
          </a:blip>
          <a:srcRect/>
          <a:stretch>
            <a:fillRect/>
          </a:stretch>
        </p:blipFill>
        <p:spPr bwMode="auto">
          <a:xfrm>
            <a:off x="2736850" y="1630363"/>
            <a:ext cx="1258888" cy="1778000"/>
          </a:xfrm>
          <a:prstGeom prst="rect">
            <a:avLst/>
          </a:prstGeom>
          <a:noFill/>
          <a:ln w="9525">
            <a:noFill/>
            <a:miter lim="800000"/>
            <a:headEnd/>
            <a:tailEnd/>
          </a:ln>
        </p:spPr>
      </p:pic>
      <p:pic>
        <p:nvPicPr>
          <p:cNvPr id="17416" name="Picture 7" descr="Avfall2"/>
          <p:cNvPicPr>
            <a:picLocks noChangeAspect="1" noChangeArrowheads="1"/>
          </p:cNvPicPr>
          <p:nvPr/>
        </p:nvPicPr>
        <p:blipFill>
          <a:blip r:embed="rId6" cstate="print">
            <a:lum contrast="12000"/>
          </a:blip>
          <a:srcRect/>
          <a:stretch>
            <a:fillRect/>
          </a:stretch>
        </p:blipFill>
        <p:spPr bwMode="auto">
          <a:xfrm>
            <a:off x="474663" y="1630363"/>
            <a:ext cx="2219325" cy="1774825"/>
          </a:xfrm>
          <a:prstGeom prst="rect">
            <a:avLst/>
          </a:prstGeom>
          <a:noFill/>
          <a:ln w="9525">
            <a:noFill/>
            <a:miter lim="800000"/>
            <a:headEnd/>
            <a:tailEnd/>
          </a:ln>
        </p:spPr>
      </p:pic>
      <p:pic>
        <p:nvPicPr>
          <p:cNvPr id="17417" name="Picture 8" descr="Behallare_lag"/>
          <p:cNvPicPr>
            <a:picLocks noChangeAspect="1" noChangeArrowheads="1"/>
          </p:cNvPicPr>
          <p:nvPr/>
        </p:nvPicPr>
        <p:blipFill>
          <a:blip r:embed="rId7" cstate="print"/>
          <a:srcRect/>
          <a:stretch>
            <a:fillRect/>
          </a:stretch>
        </p:blipFill>
        <p:spPr bwMode="auto">
          <a:xfrm>
            <a:off x="471488" y="3448050"/>
            <a:ext cx="3521075" cy="1693863"/>
          </a:xfrm>
          <a:prstGeom prst="rect">
            <a:avLst/>
          </a:prstGeom>
          <a:noFill/>
          <a:ln w="9525">
            <a:noFill/>
            <a:miter lim="800000"/>
            <a:headEnd/>
            <a:tailEnd/>
          </a:ln>
        </p:spPr>
      </p:pic>
      <p:sp>
        <p:nvSpPr>
          <p:cNvPr id="17418" name="Text Box 9"/>
          <p:cNvSpPr txBox="1">
            <a:spLocks noChangeArrowheads="1"/>
          </p:cNvSpPr>
          <p:nvPr/>
        </p:nvSpPr>
        <p:spPr bwMode="auto">
          <a:xfrm>
            <a:off x="479425" y="5126038"/>
            <a:ext cx="3506788" cy="357187"/>
          </a:xfrm>
          <a:prstGeom prst="rect">
            <a:avLst/>
          </a:prstGeom>
          <a:noFill/>
          <a:ln w="9525">
            <a:noFill/>
            <a:miter lim="800000"/>
            <a:headEnd/>
            <a:tailEnd/>
          </a:ln>
        </p:spPr>
        <p:txBody>
          <a:bodyPr lIns="80138" tIns="40069" rIns="80138" bIns="40069" anchor="b">
            <a:spAutoFit/>
          </a:bodyPr>
          <a:lstStyle/>
          <a:p>
            <a:pPr algn="ctr"/>
            <a:r>
              <a:rPr lang="sv-SE"/>
              <a:t>Låg- och medelaktivt</a:t>
            </a:r>
          </a:p>
        </p:txBody>
      </p:sp>
      <p:sp>
        <p:nvSpPr>
          <p:cNvPr id="17419" name="Text Box 10"/>
          <p:cNvSpPr txBox="1">
            <a:spLocks noChangeArrowheads="1"/>
          </p:cNvSpPr>
          <p:nvPr/>
        </p:nvSpPr>
        <p:spPr bwMode="auto">
          <a:xfrm>
            <a:off x="4965700" y="5126038"/>
            <a:ext cx="2792413" cy="357187"/>
          </a:xfrm>
          <a:prstGeom prst="rect">
            <a:avLst/>
          </a:prstGeom>
          <a:noFill/>
          <a:ln w="9525">
            <a:noFill/>
            <a:miter lim="800000"/>
            <a:headEnd/>
            <a:tailEnd/>
          </a:ln>
        </p:spPr>
        <p:txBody>
          <a:bodyPr lIns="80138" tIns="40069" rIns="80138" bIns="40069" anchor="b">
            <a:spAutoFit/>
          </a:bodyPr>
          <a:lstStyle/>
          <a:p>
            <a:pPr algn="ctr"/>
            <a:r>
              <a:rPr lang="sv-SE"/>
              <a:t>Högaktivt</a:t>
            </a:r>
          </a:p>
        </p:txBody>
      </p:sp>
      <p:sp>
        <p:nvSpPr>
          <p:cNvPr id="17420" name="Line 12"/>
          <p:cNvSpPr>
            <a:spLocks noChangeShapeType="1"/>
          </p:cNvSpPr>
          <p:nvPr/>
        </p:nvSpPr>
        <p:spPr bwMode="auto">
          <a:xfrm flipH="1">
            <a:off x="5459413" y="2908300"/>
            <a:ext cx="550862" cy="153988"/>
          </a:xfrm>
          <a:prstGeom prst="line">
            <a:avLst/>
          </a:prstGeom>
          <a:noFill/>
          <a:ln w="9525">
            <a:solidFill>
              <a:schemeClr val="tx1"/>
            </a:solidFill>
            <a:round/>
            <a:headEnd/>
            <a:tailEnd/>
          </a:ln>
        </p:spPr>
        <p:txBody>
          <a:bodyPr lIns="80138" tIns="40069" rIns="80138" bIns="40069"/>
          <a:lstStyle/>
          <a:p>
            <a:endParaRPr lang="sv-SE"/>
          </a:p>
        </p:txBody>
      </p:sp>
      <p:sp>
        <p:nvSpPr>
          <p:cNvPr id="14" name="Platshållare för sidfot 5"/>
          <p:cNvSpPr txBox="1">
            <a:spLocks/>
          </p:cNvSpPr>
          <p:nvPr/>
        </p:nvSpPr>
        <p:spPr>
          <a:xfrm>
            <a:off x="3348038" y="6613525"/>
            <a:ext cx="2895600" cy="271463"/>
          </a:xfrm>
          <a:prstGeom prst="rect">
            <a:avLst/>
          </a:prstGeom>
        </p:spPr>
        <p:txBody>
          <a:bodyPr/>
          <a:lstStyle/>
          <a:p>
            <a:pPr algn="ctr" defTabSz="914400" fontAlgn="auto">
              <a:spcBef>
                <a:spcPts val="0"/>
              </a:spcBef>
              <a:spcAft>
                <a:spcPts val="0"/>
              </a:spcAft>
              <a:defRPr/>
            </a:pPr>
            <a:r>
              <a:rPr lang="sv-SE" sz="1200" dirty="0">
                <a:solidFill>
                  <a:schemeClr val="bg1"/>
                </a:solidFill>
                <a:latin typeface="+mj-lt"/>
                <a:ea typeface="+mn-ea"/>
              </a:rPr>
              <a:t>Ämne för presentationen</a:t>
            </a:r>
          </a:p>
        </p:txBody>
      </p:sp>
      <p:sp>
        <p:nvSpPr>
          <p:cNvPr id="15" name="Platshållare för bildnummer 3"/>
          <p:cNvSpPr txBox="1">
            <a:spLocks/>
          </p:cNvSpPr>
          <p:nvPr/>
        </p:nvSpPr>
        <p:spPr>
          <a:xfrm>
            <a:off x="7786688" y="6615113"/>
            <a:ext cx="900112" cy="276225"/>
          </a:xfrm>
          <a:prstGeom prst="rect">
            <a:avLst/>
          </a:prstGeom>
        </p:spPr>
        <p:txBody>
          <a:bodyPr/>
          <a:lstStyle/>
          <a:p>
            <a:pPr algn="r" defTabSz="914400" fontAlgn="auto">
              <a:spcBef>
                <a:spcPts val="0"/>
              </a:spcBef>
              <a:spcAft>
                <a:spcPts val="0"/>
              </a:spcAft>
              <a:defRPr/>
            </a:pPr>
            <a:fld id="{AF57977D-B403-4FD4-8F72-4D55096ED1FC}" type="slidenum">
              <a:rPr lang="sv-SE" sz="1200">
                <a:solidFill>
                  <a:schemeClr val="bg1"/>
                </a:solidFill>
                <a:latin typeface="+mj-lt"/>
                <a:ea typeface="+mn-ea"/>
              </a:rPr>
              <a:pPr algn="r" defTabSz="914400" fontAlgn="auto">
                <a:spcBef>
                  <a:spcPts val="0"/>
                </a:spcBef>
                <a:spcAft>
                  <a:spcPts val="0"/>
                </a:spcAft>
                <a:defRPr/>
              </a:pPr>
              <a:t>5</a:t>
            </a:fld>
            <a:endParaRPr lang="sv-SE" sz="1200" dirty="0">
              <a:solidFill>
                <a:schemeClr val="bg1"/>
              </a:solidFill>
              <a:latin typeface="+mj-lt"/>
              <a:ea typeface="+mn-ea"/>
            </a:endParaRPr>
          </a:p>
        </p:txBody>
      </p:sp>
      <p:sp>
        <p:nvSpPr>
          <p:cNvPr id="16" name="Platshållare för datum 4"/>
          <p:cNvSpPr txBox="1">
            <a:spLocks/>
          </p:cNvSpPr>
          <p:nvPr/>
        </p:nvSpPr>
        <p:spPr>
          <a:xfrm>
            <a:off x="468313" y="6613525"/>
            <a:ext cx="1087437" cy="271463"/>
          </a:xfrm>
          <a:prstGeom prst="rect">
            <a:avLst/>
          </a:prstGeom>
        </p:spPr>
        <p:txBody>
          <a:bodyPr/>
          <a:lstStyle/>
          <a:p>
            <a:pPr defTabSz="914400" fontAlgn="auto">
              <a:spcBef>
                <a:spcPts val="0"/>
              </a:spcBef>
              <a:spcAft>
                <a:spcPts val="0"/>
              </a:spcAft>
              <a:defRPr/>
            </a:pPr>
            <a:fld id="{B94C55A5-E7C9-4798-8E89-80362EAF3E14}" type="datetime1">
              <a:rPr lang="sv-SE" sz="1200">
                <a:solidFill>
                  <a:schemeClr val="bg1"/>
                </a:solidFill>
                <a:latin typeface="+mj-lt"/>
                <a:ea typeface="+mn-ea"/>
              </a:rPr>
              <a:pPr defTabSz="914400" fontAlgn="auto">
                <a:spcBef>
                  <a:spcPts val="0"/>
                </a:spcBef>
                <a:spcAft>
                  <a:spcPts val="0"/>
                </a:spcAft>
                <a:defRPr/>
              </a:pPr>
              <a:t>2014-10-23</a:t>
            </a:fld>
            <a:endParaRPr lang="sv-SE" sz="1200" dirty="0">
              <a:solidFill>
                <a:schemeClr val="bg1"/>
              </a:solidFill>
              <a:latin typeface="+mj-lt"/>
              <a:ea typeface="+mn-ea"/>
            </a:endParaRPr>
          </a:p>
        </p:txBody>
      </p:sp>
      <p:sp>
        <p:nvSpPr>
          <p:cNvPr id="17" name="Platshållare för datum 16"/>
          <p:cNvSpPr>
            <a:spLocks noGrp="1"/>
          </p:cNvSpPr>
          <p:nvPr>
            <p:ph type="dt" sz="half" idx="10"/>
          </p:nvPr>
        </p:nvSpPr>
        <p:spPr/>
        <p:txBody>
          <a:bodyPr/>
          <a:lstStyle/>
          <a:p>
            <a:pPr>
              <a:defRPr/>
            </a:pPr>
            <a:fld id="{3F552D60-F4FD-4FEE-9363-AA6984FBE037}" type="datetime1">
              <a:rPr lang="sv-SE" smtClean="0"/>
              <a:pPr>
                <a:defRPr/>
              </a:pPr>
              <a:t>2014-10-23</a:t>
            </a:fld>
            <a:endParaRPr lang="sv-SE"/>
          </a:p>
        </p:txBody>
      </p:sp>
    </p:spTree>
    <p:extLst>
      <p:ext uri="{BB962C8B-B14F-4D97-AF65-F5344CB8AC3E}">
        <p14:creationId xmlns:p14="http://schemas.microsoft.com/office/powerpoint/2010/main" xmlns="" val="1296050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ubrik 1"/>
          <p:cNvSpPr>
            <a:spLocks noGrp="1"/>
          </p:cNvSpPr>
          <p:nvPr>
            <p:ph type="title"/>
          </p:nvPr>
        </p:nvSpPr>
        <p:spPr>
          <a:xfrm>
            <a:off x="471488" y="360363"/>
            <a:ext cx="3956050" cy="582612"/>
          </a:xfrm>
        </p:spPr>
        <p:txBody>
          <a:bodyPr/>
          <a:lstStyle/>
          <a:p>
            <a:r>
              <a:rPr lang="sv-SE" smtClean="0"/>
              <a:t>Det svenska systemet</a:t>
            </a:r>
          </a:p>
        </p:txBody>
      </p:sp>
      <p:sp>
        <p:nvSpPr>
          <p:cNvPr id="15" name="Platshållare för sidfot 5"/>
          <p:cNvSpPr txBox="1">
            <a:spLocks/>
          </p:cNvSpPr>
          <p:nvPr/>
        </p:nvSpPr>
        <p:spPr>
          <a:xfrm>
            <a:off x="3348038" y="6613525"/>
            <a:ext cx="2895600" cy="271463"/>
          </a:xfrm>
          <a:prstGeom prst="rect">
            <a:avLst/>
          </a:prstGeom>
        </p:spPr>
        <p:txBody>
          <a:bodyPr/>
          <a:lstStyle/>
          <a:p>
            <a:pPr algn="ctr" defTabSz="914400" fontAlgn="auto">
              <a:spcBef>
                <a:spcPts val="0"/>
              </a:spcBef>
              <a:spcAft>
                <a:spcPts val="0"/>
              </a:spcAft>
              <a:defRPr/>
            </a:pPr>
            <a:r>
              <a:rPr lang="sv-SE" sz="1200" dirty="0">
                <a:solidFill>
                  <a:schemeClr val="bg1"/>
                </a:solidFill>
                <a:latin typeface="+mj-lt"/>
                <a:ea typeface="+mn-ea"/>
              </a:rPr>
              <a:t>Ämne för presentationen</a:t>
            </a:r>
          </a:p>
        </p:txBody>
      </p:sp>
      <p:sp>
        <p:nvSpPr>
          <p:cNvPr id="16" name="Platshållare för bildnummer 3"/>
          <p:cNvSpPr txBox="1">
            <a:spLocks/>
          </p:cNvSpPr>
          <p:nvPr/>
        </p:nvSpPr>
        <p:spPr>
          <a:xfrm>
            <a:off x="7786688" y="6615113"/>
            <a:ext cx="900112" cy="276225"/>
          </a:xfrm>
          <a:prstGeom prst="rect">
            <a:avLst/>
          </a:prstGeom>
        </p:spPr>
        <p:txBody>
          <a:bodyPr/>
          <a:lstStyle/>
          <a:p>
            <a:pPr algn="r" defTabSz="914400" fontAlgn="auto">
              <a:spcBef>
                <a:spcPts val="0"/>
              </a:spcBef>
              <a:spcAft>
                <a:spcPts val="0"/>
              </a:spcAft>
              <a:defRPr/>
            </a:pPr>
            <a:fld id="{75F1A599-5602-463A-B7A0-03B117D5D91C}" type="slidenum">
              <a:rPr lang="sv-SE" sz="1200">
                <a:solidFill>
                  <a:schemeClr val="bg1"/>
                </a:solidFill>
                <a:latin typeface="+mj-lt"/>
                <a:ea typeface="+mn-ea"/>
              </a:rPr>
              <a:pPr algn="r" defTabSz="914400" fontAlgn="auto">
                <a:spcBef>
                  <a:spcPts val="0"/>
                </a:spcBef>
                <a:spcAft>
                  <a:spcPts val="0"/>
                </a:spcAft>
                <a:defRPr/>
              </a:pPr>
              <a:t>6</a:t>
            </a:fld>
            <a:endParaRPr lang="sv-SE" sz="1200" dirty="0">
              <a:solidFill>
                <a:schemeClr val="bg1"/>
              </a:solidFill>
              <a:latin typeface="+mj-lt"/>
              <a:ea typeface="+mn-ea"/>
            </a:endParaRPr>
          </a:p>
        </p:txBody>
      </p:sp>
      <p:sp>
        <p:nvSpPr>
          <p:cNvPr id="18" name="Platshållare för datum 4"/>
          <p:cNvSpPr txBox="1">
            <a:spLocks/>
          </p:cNvSpPr>
          <p:nvPr/>
        </p:nvSpPr>
        <p:spPr>
          <a:xfrm>
            <a:off x="468313" y="6613525"/>
            <a:ext cx="1087437" cy="271463"/>
          </a:xfrm>
          <a:prstGeom prst="rect">
            <a:avLst/>
          </a:prstGeom>
        </p:spPr>
        <p:txBody>
          <a:bodyPr/>
          <a:lstStyle/>
          <a:p>
            <a:pPr defTabSz="914400" fontAlgn="auto">
              <a:spcBef>
                <a:spcPts val="0"/>
              </a:spcBef>
              <a:spcAft>
                <a:spcPts val="0"/>
              </a:spcAft>
              <a:defRPr/>
            </a:pPr>
            <a:fld id="{B94C55A5-E7C9-4798-8E89-80362EAF3E14}" type="datetime1">
              <a:rPr lang="sv-SE" sz="1200">
                <a:solidFill>
                  <a:schemeClr val="bg1"/>
                </a:solidFill>
                <a:latin typeface="+mj-lt"/>
                <a:ea typeface="+mn-ea"/>
              </a:rPr>
              <a:pPr defTabSz="914400" fontAlgn="auto">
                <a:spcBef>
                  <a:spcPts val="0"/>
                </a:spcBef>
                <a:spcAft>
                  <a:spcPts val="0"/>
                </a:spcAft>
                <a:defRPr/>
              </a:pPr>
              <a:t>2014-10-23</a:t>
            </a:fld>
            <a:endParaRPr lang="sv-SE" sz="1200" dirty="0">
              <a:solidFill>
                <a:schemeClr val="bg1"/>
              </a:solidFill>
              <a:latin typeface="+mj-lt"/>
              <a:ea typeface="+mn-ea"/>
            </a:endParaRPr>
          </a:p>
        </p:txBody>
      </p:sp>
      <p:sp>
        <p:nvSpPr>
          <p:cNvPr id="19" name="Platshållare för datum 18"/>
          <p:cNvSpPr>
            <a:spLocks noGrp="1"/>
          </p:cNvSpPr>
          <p:nvPr>
            <p:ph type="dt" sz="half" idx="4294967295"/>
          </p:nvPr>
        </p:nvSpPr>
        <p:spPr>
          <a:xfrm>
            <a:off x="468313" y="6613525"/>
            <a:ext cx="1087437" cy="271463"/>
          </a:xfrm>
          <a:prstGeom prst="rect">
            <a:avLst/>
          </a:prstGeom>
        </p:spPr>
        <p:txBody>
          <a:bodyPr/>
          <a:lstStyle/>
          <a:p>
            <a:pPr>
              <a:defRPr/>
            </a:pPr>
            <a:fld id="{56DFD35A-5599-4B77-9BDE-1A31E6969D55}" type="datetime1">
              <a:rPr lang="sv-SE" smtClean="0"/>
              <a:pPr>
                <a:defRPr/>
              </a:pPr>
              <a:t>2014-10-23</a:t>
            </a:fld>
            <a:endParaRPr lang="sv-SE"/>
          </a:p>
        </p:txBody>
      </p:sp>
      <p:pic>
        <p:nvPicPr>
          <p:cNvPr id="2" name="Picture 2" descr="http://bildbanken.skb.se/fotoweb/cmdrequest/rest/preview.fwx/Svenska_systemet_dec2013_sv.jpg?rt=1&amp;f=8EE50550A5DB882C9ECFEC404B18C72374C6A24248BEDD75BF1051A0A73EADF858E75DD4C31900C187F90C175931EC75765BF74561DEBD7B7F4AF816CAF4C7508806C880BFD5B84B7949BA51834164C14C5EB4D1E12AE9D4B50B7149F736541F2E17F3A6BA0465882754A4B2282374EE41EC9CD59DA1976E88670C94515E5B14AAB43F0ADFC6F8FA11BAB60D339D096E11CE4DC7A4EDE475D463093A5C20C8B7BE0FF03436DEA33DA148AE92417CD91AC7F1078E536AE4996274732730CE09D2456F82FE8000E342CCFDEE23CAC691A7&amp;sz=1500"/>
          <p:cNvPicPr>
            <a:picLocks noChangeAspect="1" noChangeArrowheads="1"/>
          </p:cNvPicPr>
          <p:nvPr/>
        </p:nvPicPr>
        <p:blipFill>
          <a:blip r:embed="rId2" cstate="print"/>
          <a:srcRect/>
          <a:stretch>
            <a:fillRect/>
          </a:stretch>
        </p:blipFill>
        <p:spPr bwMode="auto">
          <a:xfrm>
            <a:off x="615504" y="1406489"/>
            <a:ext cx="7844928" cy="4110743"/>
          </a:xfrm>
          <a:prstGeom prst="rect">
            <a:avLst/>
          </a:prstGeom>
          <a:noFill/>
        </p:spPr>
      </p:pic>
    </p:spTree>
    <p:extLst>
      <p:ext uri="{BB962C8B-B14F-4D97-AF65-F5344CB8AC3E}">
        <p14:creationId xmlns:p14="http://schemas.microsoft.com/office/powerpoint/2010/main" xmlns="" val="229014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r>
              <a:rPr lang="sv-SE" smtClean="0"/>
              <a:t>SKB:s metod</a:t>
            </a:r>
          </a:p>
        </p:txBody>
      </p:sp>
      <p:sp>
        <p:nvSpPr>
          <p:cNvPr id="20483" name="Platshållare för innehåll 2"/>
          <p:cNvSpPr>
            <a:spLocks noGrp="1"/>
          </p:cNvSpPr>
          <p:nvPr>
            <p:ph idx="1"/>
          </p:nvPr>
        </p:nvSpPr>
        <p:spPr>
          <a:xfrm>
            <a:off x="471488" y="1157288"/>
            <a:ext cx="7629525" cy="903287"/>
          </a:xfrm>
        </p:spPr>
        <p:txBody>
          <a:bodyPr>
            <a:normAutofit fontScale="92500"/>
          </a:bodyPr>
          <a:lstStyle/>
          <a:p>
            <a:r>
              <a:rPr lang="sv-SE" sz="2000" smtClean="0"/>
              <a:t>KBS-3-metoden är den metod som uppfyller de säkerhets-, strålskydds- och miljöskyddskrav som ställs i lagar och föreskrifter</a:t>
            </a:r>
          </a:p>
        </p:txBody>
      </p:sp>
      <p:sp>
        <p:nvSpPr>
          <p:cNvPr id="11" name="Platshållare för sidfot 5"/>
          <p:cNvSpPr txBox="1">
            <a:spLocks/>
          </p:cNvSpPr>
          <p:nvPr/>
        </p:nvSpPr>
        <p:spPr>
          <a:xfrm>
            <a:off x="3348038" y="6613525"/>
            <a:ext cx="2895600" cy="271463"/>
          </a:xfrm>
          <a:prstGeom prst="rect">
            <a:avLst/>
          </a:prstGeom>
        </p:spPr>
        <p:txBody>
          <a:bodyPr/>
          <a:lstStyle/>
          <a:p>
            <a:pPr algn="ctr" defTabSz="914400" fontAlgn="auto">
              <a:spcBef>
                <a:spcPts val="0"/>
              </a:spcBef>
              <a:spcAft>
                <a:spcPts val="0"/>
              </a:spcAft>
              <a:defRPr/>
            </a:pPr>
            <a:r>
              <a:rPr lang="sv-SE" sz="1200" dirty="0">
                <a:solidFill>
                  <a:schemeClr val="bg1"/>
                </a:solidFill>
                <a:latin typeface="+mj-lt"/>
                <a:ea typeface="+mn-ea"/>
              </a:rPr>
              <a:t>Ämne för presentationen</a:t>
            </a:r>
          </a:p>
        </p:txBody>
      </p:sp>
      <p:sp>
        <p:nvSpPr>
          <p:cNvPr id="12" name="Platshållare för bildnummer 3"/>
          <p:cNvSpPr txBox="1">
            <a:spLocks/>
          </p:cNvSpPr>
          <p:nvPr/>
        </p:nvSpPr>
        <p:spPr>
          <a:xfrm>
            <a:off x="7786688" y="6615113"/>
            <a:ext cx="900112" cy="276225"/>
          </a:xfrm>
          <a:prstGeom prst="rect">
            <a:avLst/>
          </a:prstGeom>
        </p:spPr>
        <p:txBody>
          <a:bodyPr/>
          <a:lstStyle/>
          <a:p>
            <a:pPr algn="r" defTabSz="914400" fontAlgn="auto">
              <a:spcBef>
                <a:spcPts val="0"/>
              </a:spcBef>
              <a:spcAft>
                <a:spcPts val="0"/>
              </a:spcAft>
              <a:defRPr/>
            </a:pPr>
            <a:fld id="{C944E535-9A7E-49C0-8C05-0CBD671256F6}" type="slidenum">
              <a:rPr lang="sv-SE" sz="1200">
                <a:solidFill>
                  <a:schemeClr val="bg1"/>
                </a:solidFill>
                <a:latin typeface="+mj-lt"/>
                <a:ea typeface="+mn-ea"/>
              </a:rPr>
              <a:pPr algn="r" defTabSz="914400" fontAlgn="auto">
                <a:spcBef>
                  <a:spcPts val="0"/>
                </a:spcBef>
                <a:spcAft>
                  <a:spcPts val="0"/>
                </a:spcAft>
                <a:defRPr/>
              </a:pPr>
              <a:t>7</a:t>
            </a:fld>
            <a:endParaRPr lang="sv-SE" sz="1200" dirty="0">
              <a:solidFill>
                <a:schemeClr val="bg1"/>
              </a:solidFill>
              <a:latin typeface="+mj-lt"/>
              <a:ea typeface="+mn-ea"/>
            </a:endParaRPr>
          </a:p>
        </p:txBody>
      </p:sp>
      <p:sp>
        <p:nvSpPr>
          <p:cNvPr id="13" name="Platshållare för datum 4"/>
          <p:cNvSpPr txBox="1">
            <a:spLocks/>
          </p:cNvSpPr>
          <p:nvPr/>
        </p:nvSpPr>
        <p:spPr>
          <a:xfrm>
            <a:off x="468313" y="6613525"/>
            <a:ext cx="1087437" cy="271463"/>
          </a:xfrm>
          <a:prstGeom prst="rect">
            <a:avLst/>
          </a:prstGeom>
        </p:spPr>
        <p:txBody>
          <a:bodyPr/>
          <a:lstStyle/>
          <a:p>
            <a:pPr defTabSz="914400" fontAlgn="auto">
              <a:spcBef>
                <a:spcPts val="0"/>
              </a:spcBef>
              <a:spcAft>
                <a:spcPts val="0"/>
              </a:spcAft>
              <a:defRPr/>
            </a:pPr>
            <a:fld id="{B94C55A5-E7C9-4798-8E89-80362EAF3E14}" type="datetime1">
              <a:rPr lang="sv-SE" sz="1200">
                <a:solidFill>
                  <a:schemeClr val="bg1"/>
                </a:solidFill>
                <a:latin typeface="+mj-lt"/>
                <a:ea typeface="+mn-ea"/>
              </a:rPr>
              <a:pPr defTabSz="914400" fontAlgn="auto">
                <a:spcBef>
                  <a:spcPts val="0"/>
                </a:spcBef>
                <a:spcAft>
                  <a:spcPts val="0"/>
                </a:spcAft>
                <a:defRPr/>
              </a:pPr>
              <a:t>2014-10-23</a:t>
            </a:fld>
            <a:endParaRPr lang="sv-SE" sz="1200" dirty="0">
              <a:solidFill>
                <a:schemeClr val="bg1"/>
              </a:solidFill>
              <a:latin typeface="+mj-lt"/>
              <a:ea typeface="+mn-ea"/>
            </a:endParaRPr>
          </a:p>
        </p:txBody>
      </p:sp>
      <p:pic>
        <p:nvPicPr>
          <p:cNvPr id="15" name="Picture 2"/>
          <p:cNvPicPr>
            <a:picLocks noChangeAspect="1" noChangeArrowheads="1"/>
          </p:cNvPicPr>
          <p:nvPr/>
        </p:nvPicPr>
        <p:blipFill>
          <a:blip r:embed="rId2" cstate="print"/>
          <a:srcRect/>
          <a:stretch>
            <a:fillRect/>
          </a:stretch>
        </p:blipFill>
        <p:spPr bwMode="auto">
          <a:xfrm>
            <a:off x="611560" y="2060848"/>
            <a:ext cx="7771209" cy="3757721"/>
          </a:xfrm>
          <a:prstGeom prst="rect">
            <a:avLst/>
          </a:prstGeom>
          <a:noFill/>
          <a:ln w="9525">
            <a:noFill/>
            <a:miter lim="800000"/>
            <a:headEnd/>
            <a:tailEnd/>
          </a:ln>
        </p:spPr>
      </p:pic>
    </p:spTree>
    <p:extLst>
      <p:ext uri="{BB962C8B-B14F-4D97-AF65-F5344CB8AC3E}">
        <p14:creationId xmlns:p14="http://schemas.microsoft.com/office/powerpoint/2010/main" xmlns="" val="28247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229600" cy="936104"/>
          </a:xfrm>
        </p:spPr>
        <p:txBody>
          <a:bodyPr/>
          <a:lstStyle/>
          <a:p>
            <a:r>
              <a:rPr lang="sv-SE" sz="3200" dirty="0" smtClean="0"/>
              <a:t>Kvarvarande teknikutveckling</a:t>
            </a:r>
            <a:endParaRPr lang="sv-SE" sz="3200" dirty="0">
              <a:effectLst/>
            </a:endParaRPr>
          </a:p>
        </p:txBody>
      </p:sp>
      <p:sp>
        <p:nvSpPr>
          <p:cNvPr id="3" name="Platshållare för innehåll 2"/>
          <p:cNvSpPr>
            <a:spLocks noGrp="1"/>
          </p:cNvSpPr>
          <p:nvPr>
            <p:ph idx="1"/>
          </p:nvPr>
        </p:nvSpPr>
        <p:spPr>
          <a:xfrm>
            <a:off x="323528" y="991269"/>
            <a:ext cx="4896544" cy="4525963"/>
          </a:xfrm>
        </p:spPr>
        <p:txBody>
          <a:bodyPr>
            <a:noAutofit/>
          </a:bodyPr>
          <a:lstStyle/>
          <a:p>
            <a:pPr>
              <a:lnSpc>
                <a:spcPct val="80000"/>
              </a:lnSpc>
            </a:pPr>
            <a:r>
              <a:rPr lang="sv-SE" sz="2400" dirty="0" smtClean="0"/>
              <a:t>Från koncept till färdig anläggning</a:t>
            </a:r>
          </a:p>
          <a:p>
            <a:pPr lvl="1">
              <a:lnSpc>
                <a:spcPct val="80000"/>
              </a:lnSpc>
            </a:pPr>
            <a:r>
              <a:rPr lang="sv-SE" dirty="0" smtClean="0"/>
              <a:t>I ansökan redovisade SKB en referensutformning  och förvarslayout som är tekniskt genomförbar och som ska kunna uppfylla och </a:t>
            </a:r>
            <a:r>
              <a:rPr lang="sv-SE" dirty="0" err="1" smtClean="0"/>
              <a:t>verfieras</a:t>
            </a:r>
            <a:r>
              <a:rPr lang="sv-SE" dirty="0" smtClean="0"/>
              <a:t> mot gällande krav.</a:t>
            </a:r>
          </a:p>
          <a:p>
            <a:pPr lvl="1">
              <a:lnSpc>
                <a:spcPct val="80000"/>
              </a:lnSpc>
            </a:pPr>
            <a:r>
              <a:rPr lang="sv-SE" dirty="0" smtClean="0"/>
              <a:t>Detaljkonstruktioner anpassade till en </a:t>
            </a:r>
            <a:r>
              <a:rPr lang="sv-SE" dirty="0" smtClean="0">
                <a:solidFill>
                  <a:srgbClr val="00B0F0"/>
                </a:solidFill>
              </a:rPr>
              <a:t>industrialiserad process</a:t>
            </a:r>
            <a:r>
              <a:rPr lang="sv-SE" dirty="0" smtClean="0"/>
              <a:t> och som uppfyller specifika krav på </a:t>
            </a:r>
            <a:r>
              <a:rPr lang="sv-SE" dirty="0" smtClean="0">
                <a:solidFill>
                  <a:srgbClr val="00B0F0"/>
                </a:solidFill>
              </a:rPr>
              <a:t>kvalitet</a:t>
            </a:r>
            <a:r>
              <a:rPr lang="sv-SE" dirty="0" smtClean="0"/>
              <a:t>, </a:t>
            </a:r>
            <a:r>
              <a:rPr lang="sv-SE" dirty="0" smtClean="0">
                <a:solidFill>
                  <a:srgbClr val="00B0F0"/>
                </a:solidFill>
              </a:rPr>
              <a:t>effektivitet </a:t>
            </a:r>
            <a:r>
              <a:rPr lang="sv-SE" dirty="0" smtClean="0"/>
              <a:t>och </a:t>
            </a:r>
            <a:r>
              <a:rPr lang="sv-SE" dirty="0" smtClean="0">
                <a:solidFill>
                  <a:srgbClr val="00B0F0"/>
                </a:solidFill>
              </a:rPr>
              <a:t>kostnader</a:t>
            </a:r>
            <a:r>
              <a:rPr lang="sv-SE" dirty="0" smtClean="0"/>
              <a:t> behöver fortfarande tas fram och implementeras. </a:t>
            </a:r>
          </a:p>
          <a:p>
            <a:pPr lvl="1">
              <a:lnSpc>
                <a:spcPct val="80000"/>
              </a:lnSpc>
            </a:pPr>
            <a:r>
              <a:rPr lang="sv-SE" dirty="0" smtClean="0"/>
              <a:t>Förvarets layout måste anpassas till de detaljerade lokala bergförhållanden som påträffas när förvaret byggs. </a:t>
            </a:r>
          </a:p>
          <a:p>
            <a:pPr lvl="1">
              <a:lnSpc>
                <a:spcPct val="80000"/>
              </a:lnSpc>
            </a:pPr>
            <a:endParaRPr lang="sv-SE" dirty="0" smtClean="0"/>
          </a:p>
          <a:p>
            <a:pPr>
              <a:lnSpc>
                <a:spcPct val="80000"/>
              </a:lnSpc>
            </a:pPr>
            <a:r>
              <a:rPr lang="sv-SE" sz="2400" dirty="0" smtClean="0"/>
              <a:t>Samarbete med </a:t>
            </a:r>
            <a:r>
              <a:rPr lang="sv-SE" sz="2400" dirty="0" err="1" smtClean="0"/>
              <a:t>Posiva</a:t>
            </a:r>
            <a:endParaRPr lang="sv-SE" sz="2400" dirty="0" smtClean="0"/>
          </a:p>
        </p:txBody>
      </p:sp>
      <p:pic>
        <p:nvPicPr>
          <p:cNvPr id="6" name="Picture 3"/>
          <p:cNvPicPr>
            <a:picLocks noChangeAspect="1" noChangeArrowheads="1"/>
          </p:cNvPicPr>
          <p:nvPr/>
        </p:nvPicPr>
        <p:blipFill>
          <a:blip r:embed="rId3" cstate="screen"/>
          <a:stretch>
            <a:fillRect/>
          </a:stretch>
        </p:blipFill>
        <p:spPr bwMode="auto">
          <a:xfrm>
            <a:off x="5538955" y="2996952"/>
            <a:ext cx="3605045" cy="1676346"/>
          </a:xfrm>
          <a:prstGeom prst="rect">
            <a:avLst/>
          </a:prstGeom>
          <a:noFill/>
          <a:ln w="9525">
            <a:noFill/>
            <a:miter lim="800000"/>
            <a:headEnd/>
            <a:tailEnd/>
          </a:ln>
        </p:spPr>
      </p:pic>
      <p:pic>
        <p:nvPicPr>
          <p:cNvPr id="7" name="Platshållare för innehåll 8" descr="Svets Beställarråd 2010-11-30.jpg"/>
          <p:cNvPicPr>
            <a:picLocks noChangeAspect="1"/>
          </p:cNvPicPr>
          <p:nvPr/>
        </p:nvPicPr>
        <p:blipFill>
          <a:blip r:embed="rId4" cstate="print"/>
          <a:stretch>
            <a:fillRect/>
          </a:stretch>
        </p:blipFill>
        <p:spPr>
          <a:xfrm>
            <a:off x="5580112" y="788706"/>
            <a:ext cx="3096344" cy="2064230"/>
          </a:xfrm>
          <a:prstGeom prst="rect">
            <a:avLst/>
          </a:prstGeom>
        </p:spPr>
      </p:pic>
      <p:pic>
        <p:nvPicPr>
          <p:cNvPr id="8" name="Bildobjekt 7" descr="bild 12 Magne.jpg"/>
          <p:cNvPicPr>
            <a:picLocks noChangeAspect="1"/>
          </p:cNvPicPr>
          <p:nvPr/>
        </p:nvPicPr>
        <p:blipFill>
          <a:blip r:embed="rId5" cstate="print"/>
          <a:stretch>
            <a:fillRect/>
          </a:stretch>
        </p:blipFill>
        <p:spPr>
          <a:xfrm>
            <a:off x="5508104" y="4725144"/>
            <a:ext cx="2556285" cy="1704189"/>
          </a:xfrm>
          <a:prstGeom prst="rect">
            <a:avLst/>
          </a:prstGeom>
        </p:spPr>
      </p:pic>
      <p:sp>
        <p:nvSpPr>
          <p:cNvPr id="10" name="Platshållare för bildnummer 3"/>
          <p:cNvSpPr>
            <a:spLocks noGrp="1"/>
          </p:cNvSpPr>
          <p:nvPr>
            <p:ph type="sldNum" sz="quarter" idx="4294967295"/>
            <p:custDataLst>
              <p:tags r:id="rId1"/>
            </p:custDataLst>
          </p:nvPr>
        </p:nvSpPr>
        <p:spPr>
          <a:xfrm>
            <a:off x="7786710" y="6615293"/>
            <a:ext cx="900090" cy="276461"/>
          </a:xfrm>
          <a:prstGeom prst="rect">
            <a:avLst/>
          </a:prstGeom>
        </p:spPr>
        <p:txBody>
          <a:bodyPr/>
          <a:lstStyle/>
          <a:p>
            <a:pPr algn="r"/>
            <a:fld id="{3F9FD5E2-0489-4D01-95D4-29CF6DC30846}" type="slidenum">
              <a:rPr lang="sv-SE" sz="1200" smtClean="0">
                <a:solidFill>
                  <a:schemeClr val="bg1"/>
                </a:solidFill>
              </a:rPr>
              <a:pPr algn="r"/>
              <a:t>8</a:t>
            </a:fld>
            <a:endParaRPr lang="sv-SE" sz="1200" dirty="0">
              <a:solidFill>
                <a:schemeClr val="bg1"/>
              </a:solidFill>
            </a:endParaRPr>
          </a:p>
        </p:txBody>
      </p:sp>
    </p:spTree>
    <p:extLst>
      <p:ext uri="{BB962C8B-B14F-4D97-AF65-F5344CB8AC3E}">
        <p14:creationId xmlns:p14="http://schemas.microsoft.com/office/powerpoint/2010/main" xmlns="" val="304188309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0" descr="Slutförvar"/>
          <p:cNvPicPr>
            <a:picLocks noChangeAspect="1" noChangeArrowheads="1"/>
          </p:cNvPicPr>
          <p:nvPr/>
        </p:nvPicPr>
        <p:blipFill>
          <a:blip r:embed="rId3" cstate="print"/>
          <a:srcRect/>
          <a:stretch>
            <a:fillRect/>
          </a:stretch>
        </p:blipFill>
        <p:spPr bwMode="auto">
          <a:xfrm>
            <a:off x="6730397" y="2394903"/>
            <a:ext cx="1508163" cy="2684191"/>
          </a:xfrm>
          <a:prstGeom prst="rect">
            <a:avLst/>
          </a:prstGeom>
          <a:noFill/>
          <a:ln w="9525">
            <a:noFill/>
            <a:miter lim="800000"/>
            <a:headEnd/>
            <a:tailEnd/>
          </a:ln>
        </p:spPr>
      </p:pic>
      <p:sp>
        <p:nvSpPr>
          <p:cNvPr id="32771" name="Rectangle 3"/>
          <p:cNvSpPr>
            <a:spLocks noGrp="1" noChangeArrowheads="1"/>
          </p:cNvSpPr>
          <p:nvPr>
            <p:ph type="title"/>
          </p:nvPr>
        </p:nvSpPr>
        <p:spPr>
          <a:xfrm>
            <a:off x="267425" y="286410"/>
            <a:ext cx="8367520" cy="1144199"/>
          </a:xfrm>
        </p:spPr>
        <p:txBody>
          <a:bodyPr/>
          <a:lstStyle/>
          <a:p>
            <a:pPr>
              <a:defRPr/>
            </a:pPr>
            <a:r>
              <a:rPr lang="sv-SE" sz="2500" dirty="0"/>
              <a:t>Vägen till ett slutförvar för använt kärnbränsle</a:t>
            </a:r>
          </a:p>
        </p:txBody>
      </p:sp>
      <p:grpSp>
        <p:nvGrpSpPr>
          <p:cNvPr id="26628" name="Group 4"/>
          <p:cNvGrpSpPr>
            <a:grpSpLocks/>
          </p:cNvGrpSpPr>
          <p:nvPr/>
        </p:nvGrpSpPr>
        <p:grpSpPr bwMode="auto">
          <a:xfrm>
            <a:off x="4870647" y="3244057"/>
            <a:ext cx="1562462" cy="2511469"/>
            <a:chOff x="3434" y="2217"/>
            <a:chExt cx="1151" cy="1744"/>
          </a:xfrm>
        </p:grpSpPr>
        <p:pic>
          <p:nvPicPr>
            <p:cNvPr id="26722" name="Picture 5" descr="borrning"/>
            <p:cNvPicPr>
              <a:picLocks noChangeAspect="1" noChangeArrowheads="1"/>
            </p:cNvPicPr>
            <p:nvPr/>
          </p:nvPicPr>
          <p:blipFill>
            <a:blip r:embed="rId4" cstate="print"/>
            <a:srcRect/>
            <a:stretch>
              <a:fillRect/>
            </a:stretch>
          </p:blipFill>
          <p:spPr bwMode="auto">
            <a:xfrm>
              <a:off x="3434" y="2217"/>
              <a:ext cx="1151" cy="1255"/>
            </a:xfrm>
            <a:prstGeom prst="rect">
              <a:avLst/>
            </a:prstGeom>
            <a:noFill/>
            <a:ln w="9525">
              <a:noFill/>
              <a:miter lim="800000"/>
              <a:headEnd/>
              <a:tailEnd/>
            </a:ln>
          </p:spPr>
        </p:pic>
        <p:sp>
          <p:nvSpPr>
            <p:cNvPr id="26723" name="Rectangle 6"/>
            <p:cNvSpPr>
              <a:spLocks noChangeArrowheads="1"/>
            </p:cNvSpPr>
            <p:nvPr/>
          </p:nvSpPr>
          <p:spPr bwMode="auto">
            <a:xfrm>
              <a:off x="3549" y="3705"/>
              <a:ext cx="1029" cy="256"/>
            </a:xfrm>
            <a:prstGeom prst="rect">
              <a:avLst/>
            </a:prstGeom>
            <a:noFill/>
            <a:ln w="9525">
              <a:noFill/>
              <a:miter lim="800000"/>
              <a:headEnd/>
              <a:tailEnd/>
            </a:ln>
          </p:spPr>
          <p:txBody>
            <a:bodyPr wrap="none" lIns="0" tIns="0" rIns="0" bIns="0">
              <a:spAutoFit/>
            </a:bodyPr>
            <a:lstStyle/>
            <a:p>
              <a:r>
                <a:rPr lang="sv-SE" sz="1200">
                  <a:solidFill>
                    <a:srgbClr val="000000"/>
                  </a:solidFill>
                  <a:latin typeface="+mj-lt"/>
                </a:rPr>
                <a:t>Platsundersökningar</a:t>
              </a:r>
            </a:p>
            <a:p>
              <a:r>
                <a:rPr lang="sv-SE" sz="1200">
                  <a:solidFill>
                    <a:srgbClr val="000000"/>
                  </a:solidFill>
                  <a:latin typeface="+mj-lt"/>
                </a:rPr>
                <a:t>2002-2007</a:t>
              </a:r>
              <a:endParaRPr lang="sv-SE" sz="1200">
                <a:latin typeface="+mj-lt"/>
              </a:endParaRPr>
            </a:p>
          </p:txBody>
        </p:sp>
      </p:grpSp>
      <p:sp>
        <p:nvSpPr>
          <p:cNvPr id="26629" name="Rectangle 7"/>
          <p:cNvSpPr>
            <a:spLocks noChangeArrowheads="1"/>
          </p:cNvSpPr>
          <p:nvPr/>
        </p:nvSpPr>
        <p:spPr bwMode="auto">
          <a:xfrm>
            <a:off x="4718609" y="2821563"/>
            <a:ext cx="1952059" cy="812530"/>
          </a:xfrm>
          <a:prstGeom prst="rect">
            <a:avLst/>
          </a:prstGeom>
          <a:noFill/>
          <a:ln w="9525">
            <a:noFill/>
            <a:miter lim="800000"/>
            <a:headEnd/>
            <a:tailEnd/>
          </a:ln>
        </p:spPr>
        <p:txBody>
          <a:bodyPr lIns="0" tIns="0" rIns="0" bIns="0" anchor="b">
            <a:spAutoFit/>
          </a:bodyPr>
          <a:lstStyle/>
          <a:p>
            <a:pPr>
              <a:lnSpc>
                <a:spcPct val="110000"/>
              </a:lnSpc>
            </a:pPr>
            <a:r>
              <a:rPr lang="sv-SE" sz="1200">
                <a:solidFill>
                  <a:srgbClr val="000000"/>
                </a:solidFill>
                <a:latin typeface="+mj-lt"/>
              </a:rPr>
              <a:t>Oskarshamn (Laxemar)</a:t>
            </a:r>
          </a:p>
          <a:p>
            <a:pPr>
              <a:lnSpc>
                <a:spcPct val="110000"/>
              </a:lnSpc>
            </a:pPr>
            <a:r>
              <a:rPr lang="sv-SE" sz="1200">
                <a:solidFill>
                  <a:srgbClr val="000000"/>
                </a:solidFill>
                <a:latin typeface="+mj-lt"/>
              </a:rPr>
              <a:t>Östhammar (Forsmark)</a:t>
            </a:r>
            <a:endParaRPr lang="sv-SE">
              <a:solidFill>
                <a:srgbClr val="000000"/>
              </a:solidFill>
              <a:latin typeface="+mj-lt"/>
            </a:endParaRPr>
          </a:p>
          <a:p>
            <a:pPr>
              <a:lnSpc>
                <a:spcPct val="110000"/>
              </a:lnSpc>
            </a:pPr>
            <a:endParaRPr lang="sv-SE" sz="1200">
              <a:solidFill>
                <a:srgbClr val="000000"/>
              </a:solidFill>
              <a:latin typeface="+mj-lt"/>
            </a:endParaRPr>
          </a:p>
          <a:p>
            <a:pPr>
              <a:lnSpc>
                <a:spcPct val="110000"/>
              </a:lnSpc>
            </a:pPr>
            <a:endParaRPr lang="sv-SE" sz="1200">
              <a:latin typeface="+mj-lt"/>
            </a:endParaRPr>
          </a:p>
        </p:txBody>
      </p:sp>
      <p:sp>
        <p:nvSpPr>
          <p:cNvPr id="26630" name="Line 8"/>
          <p:cNvSpPr>
            <a:spLocks noChangeShapeType="1"/>
          </p:cNvSpPr>
          <p:nvPr/>
        </p:nvSpPr>
        <p:spPr bwMode="auto">
          <a:xfrm>
            <a:off x="142536" y="5853407"/>
            <a:ext cx="8643089" cy="40299"/>
          </a:xfrm>
          <a:prstGeom prst="line">
            <a:avLst/>
          </a:prstGeom>
          <a:noFill/>
          <a:ln w="28575">
            <a:solidFill>
              <a:schemeClr val="tx1"/>
            </a:solidFill>
            <a:round/>
            <a:headEnd/>
            <a:tailEnd type="stealth" w="lg" len="lg"/>
          </a:ln>
        </p:spPr>
        <p:txBody>
          <a:bodyPr lIns="80128" tIns="40065" rIns="80128" bIns="40065"/>
          <a:lstStyle/>
          <a:p>
            <a:endParaRPr lang="sv-SE">
              <a:latin typeface="+mj-lt"/>
            </a:endParaRPr>
          </a:p>
        </p:txBody>
      </p:sp>
      <p:sp>
        <p:nvSpPr>
          <p:cNvPr id="26631" name="Rectangle 9"/>
          <p:cNvSpPr>
            <a:spLocks noChangeArrowheads="1"/>
          </p:cNvSpPr>
          <p:nvPr/>
        </p:nvSpPr>
        <p:spPr bwMode="auto">
          <a:xfrm>
            <a:off x="124889" y="5387092"/>
            <a:ext cx="852349" cy="369332"/>
          </a:xfrm>
          <a:prstGeom prst="rect">
            <a:avLst/>
          </a:prstGeom>
          <a:noFill/>
          <a:ln w="9525">
            <a:noFill/>
            <a:miter lim="800000"/>
            <a:headEnd/>
            <a:tailEnd/>
          </a:ln>
        </p:spPr>
        <p:txBody>
          <a:bodyPr wrap="none" lIns="0" tIns="0" rIns="0" bIns="0">
            <a:spAutoFit/>
          </a:bodyPr>
          <a:lstStyle/>
          <a:p>
            <a:r>
              <a:rPr lang="sv-SE" sz="1200">
                <a:solidFill>
                  <a:srgbClr val="000000"/>
                </a:solidFill>
                <a:latin typeface="+mj-lt"/>
              </a:rPr>
              <a:t>Typområden</a:t>
            </a:r>
          </a:p>
          <a:p>
            <a:r>
              <a:rPr lang="sv-SE" sz="1200">
                <a:latin typeface="+mj-lt"/>
              </a:rPr>
              <a:t>1977-1985</a:t>
            </a:r>
          </a:p>
        </p:txBody>
      </p:sp>
      <p:sp>
        <p:nvSpPr>
          <p:cNvPr id="26632" name="AutoShape 10"/>
          <p:cNvSpPr>
            <a:spLocks noChangeArrowheads="1"/>
          </p:cNvSpPr>
          <p:nvPr/>
        </p:nvSpPr>
        <p:spPr bwMode="auto">
          <a:xfrm>
            <a:off x="4580145" y="5238850"/>
            <a:ext cx="386883" cy="290727"/>
          </a:xfrm>
          <a:prstGeom prst="rightArrow">
            <a:avLst>
              <a:gd name="adj1" fmla="val 50000"/>
              <a:gd name="adj2" fmla="val 35285"/>
            </a:avLst>
          </a:prstGeom>
          <a:gradFill rotWithShape="1">
            <a:gsLst>
              <a:gs pos="0">
                <a:srgbClr val="FFFFFF"/>
              </a:gs>
              <a:gs pos="100000">
                <a:srgbClr val="FFCC30"/>
              </a:gs>
            </a:gsLst>
            <a:lin ang="0" scaled="1"/>
          </a:gradFill>
          <a:ln w="9525" algn="ctr">
            <a:noFill/>
            <a:miter lim="800000"/>
            <a:headEnd/>
            <a:tailEnd/>
          </a:ln>
        </p:spPr>
        <p:txBody>
          <a:bodyPr lIns="80128" tIns="40065" rIns="80128" bIns="40065"/>
          <a:lstStyle/>
          <a:p>
            <a:endParaRPr lang="sv-SE">
              <a:latin typeface="+mj-lt"/>
            </a:endParaRPr>
          </a:p>
        </p:txBody>
      </p:sp>
      <p:sp>
        <p:nvSpPr>
          <p:cNvPr id="26633" name="AutoShape 11"/>
          <p:cNvSpPr>
            <a:spLocks noChangeArrowheads="1"/>
          </p:cNvSpPr>
          <p:nvPr/>
        </p:nvSpPr>
        <p:spPr bwMode="auto">
          <a:xfrm>
            <a:off x="6396456" y="5251804"/>
            <a:ext cx="386883" cy="290727"/>
          </a:xfrm>
          <a:prstGeom prst="rightArrow">
            <a:avLst>
              <a:gd name="adj1" fmla="val 50000"/>
              <a:gd name="adj2" fmla="val 35285"/>
            </a:avLst>
          </a:prstGeom>
          <a:gradFill rotWithShape="1">
            <a:gsLst>
              <a:gs pos="0">
                <a:srgbClr val="FFFFFF"/>
              </a:gs>
              <a:gs pos="100000">
                <a:srgbClr val="FFCC30"/>
              </a:gs>
            </a:gsLst>
            <a:lin ang="0" scaled="1"/>
          </a:gradFill>
          <a:ln w="9525" algn="ctr">
            <a:noFill/>
            <a:miter lim="800000"/>
            <a:headEnd/>
            <a:tailEnd/>
          </a:ln>
        </p:spPr>
        <p:txBody>
          <a:bodyPr lIns="80128" tIns="40065" rIns="80128" bIns="40065"/>
          <a:lstStyle/>
          <a:p>
            <a:endParaRPr lang="sv-SE">
              <a:latin typeface="+mj-lt"/>
            </a:endParaRPr>
          </a:p>
        </p:txBody>
      </p:sp>
      <p:grpSp>
        <p:nvGrpSpPr>
          <p:cNvPr id="26634" name="Group 13"/>
          <p:cNvGrpSpPr>
            <a:grpSpLocks/>
          </p:cNvGrpSpPr>
          <p:nvPr/>
        </p:nvGrpSpPr>
        <p:grpSpPr bwMode="auto">
          <a:xfrm>
            <a:off x="6661164" y="5238850"/>
            <a:ext cx="2247989" cy="630389"/>
            <a:chOff x="4916" y="3602"/>
            <a:chExt cx="1656" cy="438"/>
          </a:xfrm>
        </p:grpSpPr>
        <p:sp>
          <p:nvSpPr>
            <p:cNvPr id="26718" name="Rectangle 14"/>
            <p:cNvSpPr>
              <a:spLocks noChangeArrowheads="1"/>
            </p:cNvSpPr>
            <p:nvPr/>
          </p:nvSpPr>
          <p:spPr bwMode="auto">
            <a:xfrm>
              <a:off x="4916" y="3705"/>
              <a:ext cx="905" cy="257"/>
            </a:xfrm>
            <a:prstGeom prst="rect">
              <a:avLst/>
            </a:prstGeom>
            <a:noFill/>
            <a:ln w="9525">
              <a:noFill/>
              <a:miter lim="800000"/>
              <a:headEnd/>
              <a:tailEnd/>
            </a:ln>
          </p:spPr>
          <p:txBody>
            <a:bodyPr wrap="none" lIns="0" tIns="0" rIns="0" bIns="0">
              <a:spAutoFit/>
            </a:bodyPr>
            <a:lstStyle/>
            <a:p>
              <a:r>
                <a:rPr lang="sv-SE" sz="1200" dirty="0">
                  <a:solidFill>
                    <a:srgbClr val="000000"/>
                  </a:solidFill>
                  <a:latin typeface="+mj-lt"/>
                </a:rPr>
                <a:t>Tillståndsprövning</a:t>
              </a:r>
            </a:p>
            <a:p>
              <a:r>
                <a:rPr lang="sv-SE" sz="1200" dirty="0">
                  <a:solidFill>
                    <a:srgbClr val="000000"/>
                  </a:solidFill>
                  <a:latin typeface="+mj-lt"/>
                </a:rPr>
                <a:t>ca </a:t>
              </a:r>
              <a:r>
                <a:rPr lang="sv-SE" sz="1200" dirty="0" smtClean="0">
                  <a:solidFill>
                    <a:srgbClr val="000000"/>
                  </a:solidFill>
                  <a:latin typeface="+mj-lt"/>
                </a:rPr>
                <a:t>2011-2019</a:t>
              </a:r>
              <a:endParaRPr lang="sv-SE" sz="1200" dirty="0">
                <a:latin typeface="+mj-lt"/>
              </a:endParaRPr>
            </a:p>
          </p:txBody>
        </p:sp>
        <p:sp>
          <p:nvSpPr>
            <p:cNvPr id="26719" name="Rectangle 15"/>
            <p:cNvSpPr>
              <a:spLocks noChangeArrowheads="1"/>
            </p:cNvSpPr>
            <p:nvPr/>
          </p:nvSpPr>
          <p:spPr bwMode="auto">
            <a:xfrm>
              <a:off x="5882" y="3696"/>
              <a:ext cx="690" cy="257"/>
            </a:xfrm>
            <a:prstGeom prst="rect">
              <a:avLst/>
            </a:prstGeom>
            <a:noFill/>
            <a:ln w="9525">
              <a:noFill/>
              <a:miter lim="800000"/>
              <a:headEnd/>
              <a:tailEnd/>
            </a:ln>
          </p:spPr>
          <p:txBody>
            <a:bodyPr wrap="none" lIns="0" tIns="0" rIns="0" bIns="0">
              <a:spAutoFit/>
            </a:bodyPr>
            <a:lstStyle/>
            <a:p>
              <a:r>
                <a:rPr lang="sv-SE" sz="1200" dirty="0">
                  <a:solidFill>
                    <a:srgbClr val="000000"/>
                  </a:solidFill>
                  <a:latin typeface="+mj-lt"/>
                </a:rPr>
                <a:t>Bygge</a:t>
              </a:r>
            </a:p>
            <a:p>
              <a:r>
                <a:rPr lang="sv-SE" sz="1200" dirty="0">
                  <a:solidFill>
                    <a:srgbClr val="000000"/>
                  </a:solidFill>
                  <a:latin typeface="+mj-lt"/>
                </a:rPr>
                <a:t>ca </a:t>
              </a:r>
              <a:r>
                <a:rPr lang="sv-SE" sz="1200" dirty="0" smtClean="0">
                  <a:solidFill>
                    <a:srgbClr val="000000"/>
                  </a:solidFill>
                  <a:latin typeface="+mj-lt"/>
                </a:rPr>
                <a:t>2020-2030</a:t>
              </a:r>
              <a:endParaRPr lang="sv-SE" sz="1200" dirty="0">
                <a:latin typeface="+mj-lt"/>
              </a:endParaRPr>
            </a:p>
          </p:txBody>
        </p:sp>
        <p:sp>
          <p:nvSpPr>
            <p:cNvPr id="26720" name="AutoShape 16"/>
            <p:cNvSpPr>
              <a:spLocks noChangeArrowheads="1"/>
            </p:cNvSpPr>
            <p:nvPr/>
          </p:nvSpPr>
          <p:spPr bwMode="auto">
            <a:xfrm>
              <a:off x="5553" y="3602"/>
              <a:ext cx="285" cy="202"/>
            </a:xfrm>
            <a:prstGeom prst="rightArrow">
              <a:avLst>
                <a:gd name="adj1" fmla="val 50000"/>
                <a:gd name="adj2" fmla="val 35272"/>
              </a:avLst>
            </a:prstGeom>
            <a:gradFill rotWithShape="1">
              <a:gsLst>
                <a:gs pos="0">
                  <a:srgbClr val="FFFFFF"/>
                </a:gs>
                <a:gs pos="100000">
                  <a:srgbClr val="FFCC30"/>
                </a:gs>
              </a:gsLst>
              <a:lin ang="0" scaled="1"/>
            </a:gradFill>
            <a:ln w="9525" algn="ctr">
              <a:noFill/>
              <a:miter lim="800000"/>
              <a:headEnd/>
              <a:tailEnd/>
            </a:ln>
          </p:spPr>
          <p:txBody>
            <a:bodyPr/>
            <a:lstStyle/>
            <a:p>
              <a:endParaRPr lang="sv-SE">
                <a:latin typeface="+mj-lt"/>
              </a:endParaRPr>
            </a:p>
          </p:txBody>
        </p:sp>
        <p:sp>
          <p:nvSpPr>
            <p:cNvPr id="26721" name="Line 17"/>
            <p:cNvSpPr>
              <a:spLocks noChangeShapeType="1"/>
            </p:cNvSpPr>
            <p:nvPr/>
          </p:nvSpPr>
          <p:spPr bwMode="auto">
            <a:xfrm>
              <a:off x="5748" y="3936"/>
              <a:ext cx="0" cy="104"/>
            </a:xfrm>
            <a:prstGeom prst="line">
              <a:avLst/>
            </a:prstGeom>
            <a:noFill/>
            <a:ln w="19050">
              <a:solidFill>
                <a:schemeClr val="tx1"/>
              </a:solidFill>
              <a:round/>
              <a:headEnd/>
              <a:tailEnd/>
            </a:ln>
          </p:spPr>
          <p:txBody>
            <a:bodyPr/>
            <a:lstStyle/>
            <a:p>
              <a:endParaRPr lang="sv-SE">
                <a:latin typeface="+mj-lt"/>
              </a:endParaRPr>
            </a:p>
          </p:txBody>
        </p:sp>
      </p:grpSp>
      <p:grpSp>
        <p:nvGrpSpPr>
          <p:cNvPr id="26635" name="Group 18"/>
          <p:cNvGrpSpPr>
            <a:grpSpLocks/>
          </p:cNvGrpSpPr>
          <p:nvPr/>
        </p:nvGrpSpPr>
        <p:grpSpPr bwMode="auto">
          <a:xfrm>
            <a:off x="5116351" y="1400385"/>
            <a:ext cx="0" cy="4270238"/>
            <a:chOff x="5984875" y="1544639"/>
            <a:chExt cx="0" cy="4708525"/>
          </a:xfrm>
        </p:grpSpPr>
        <p:sp>
          <p:nvSpPr>
            <p:cNvPr id="26716" name="Line 19"/>
            <p:cNvSpPr>
              <a:spLocks noChangeShapeType="1"/>
            </p:cNvSpPr>
            <p:nvPr/>
          </p:nvSpPr>
          <p:spPr bwMode="auto">
            <a:xfrm>
              <a:off x="3249" y="973"/>
              <a:ext cx="0" cy="2642"/>
            </a:xfrm>
            <a:prstGeom prst="line">
              <a:avLst/>
            </a:prstGeom>
            <a:noFill/>
            <a:ln w="19050">
              <a:solidFill>
                <a:schemeClr val="bg2"/>
              </a:solidFill>
              <a:prstDash val="dash"/>
              <a:round/>
              <a:headEnd/>
              <a:tailEnd/>
            </a:ln>
          </p:spPr>
          <p:txBody>
            <a:bodyPr/>
            <a:lstStyle/>
            <a:p>
              <a:endParaRPr lang="sv-SE">
                <a:latin typeface="+mj-lt"/>
              </a:endParaRPr>
            </a:p>
          </p:txBody>
        </p:sp>
        <p:sp>
          <p:nvSpPr>
            <p:cNvPr id="26717" name="Line 20"/>
            <p:cNvSpPr>
              <a:spLocks noChangeShapeType="1"/>
            </p:cNvSpPr>
            <p:nvPr/>
          </p:nvSpPr>
          <p:spPr bwMode="auto">
            <a:xfrm>
              <a:off x="3249" y="3835"/>
              <a:ext cx="0" cy="104"/>
            </a:xfrm>
            <a:prstGeom prst="line">
              <a:avLst/>
            </a:prstGeom>
            <a:noFill/>
            <a:ln w="19050">
              <a:solidFill>
                <a:schemeClr val="tx1"/>
              </a:solidFill>
              <a:round/>
              <a:headEnd/>
              <a:tailEnd/>
            </a:ln>
          </p:spPr>
          <p:txBody>
            <a:bodyPr/>
            <a:lstStyle/>
            <a:p>
              <a:endParaRPr lang="sv-SE">
                <a:latin typeface="+mj-lt"/>
              </a:endParaRPr>
            </a:p>
          </p:txBody>
        </p:sp>
      </p:grpSp>
      <p:grpSp>
        <p:nvGrpSpPr>
          <p:cNvPr id="26636" name="Group 21"/>
          <p:cNvGrpSpPr>
            <a:grpSpLocks/>
          </p:cNvGrpSpPr>
          <p:nvPr/>
        </p:nvGrpSpPr>
        <p:grpSpPr bwMode="auto">
          <a:xfrm>
            <a:off x="2777409" y="2879929"/>
            <a:ext cx="1885543" cy="2875600"/>
            <a:chOff x="1772" y="1964"/>
            <a:chExt cx="1390" cy="1997"/>
          </a:xfrm>
        </p:grpSpPr>
        <p:sp>
          <p:nvSpPr>
            <p:cNvPr id="26712" name="Rectangle 22"/>
            <p:cNvSpPr>
              <a:spLocks noChangeArrowheads="1"/>
            </p:cNvSpPr>
            <p:nvPr/>
          </p:nvSpPr>
          <p:spPr bwMode="auto">
            <a:xfrm>
              <a:off x="2204" y="3705"/>
              <a:ext cx="539" cy="256"/>
            </a:xfrm>
            <a:prstGeom prst="rect">
              <a:avLst/>
            </a:prstGeom>
            <a:noFill/>
            <a:ln w="9525">
              <a:noFill/>
              <a:miter lim="800000"/>
              <a:headEnd/>
              <a:tailEnd/>
            </a:ln>
          </p:spPr>
          <p:txBody>
            <a:bodyPr wrap="none" lIns="0" tIns="0" rIns="0" bIns="0">
              <a:spAutoFit/>
            </a:bodyPr>
            <a:lstStyle/>
            <a:p>
              <a:r>
                <a:rPr lang="sv-SE" sz="1200">
                  <a:solidFill>
                    <a:srgbClr val="000000"/>
                  </a:solidFill>
                  <a:latin typeface="+mj-lt"/>
                </a:rPr>
                <a:t>Förstudier</a:t>
              </a:r>
            </a:p>
            <a:p>
              <a:r>
                <a:rPr lang="sv-SE" sz="1200">
                  <a:solidFill>
                    <a:srgbClr val="000000"/>
                  </a:solidFill>
                  <a:latin typeface="+mj-lt"/>
                </a:rPr>
                <a:t>1992-2000</a:t>
              </a:r>
              <a:endParaRPr lang="sv-SE" sz="1200">
                <a:latin typeface="+mj-lt"/>
              </a:endParaRPr>
            </a:p>
          </p:txBody>
        </p:sp>
        <p:pic>
          <p:nvPicPr>
            <p:cNvPr id="26713" name="Picture 23" descr="Platsundersökningar"/>
            <p:cNvPicPr>
              <a:picLocks noChangeAspect="1" noChangeArrowheads="1"/>
            </p:cNvPicPr>
            <p:nvPr/>
          </p:nvPicPr>
          <p:blipFill>
            <a:blip r:embed="rId5" cstate="print"/>
            <a:srcRect/>
            <a:stretch>
              <a:fillRect/>
            </a:stretch>
          </p:blipFill>
          <p:spPr bwMode="auto">
            <a:xfrm>
              <a:off x="1772" y="1964"/>
              <a:ext cx="724" cy="1570"/>
            </a:xfrm>
            <a:prstGeom prst="rect">
              <a:avLst/>
            </a:prstGeom>
            <a:noFill/>
            <a:ln w="9525">
              <a:noFill/>
              <a:miter lim="800000"/>
              <a:headEnd/>
              <a:tailEnd/>
            </a:ln>
          </p:spPr>
        </p:pic>
        <p:pic>
          <p:nvPicPr>
            <p:cNvPr id="26714" name="Picture 24" descr="giskarta"/>
            <p:cNvPicPr>
              <a:picLocks noChangeAspect="1" noChangeArrowheads="1"/>
            </p:cNvPicPr>
            <p:nvPr/>
          </p:nvPicPr>
          <p:blipFill>
            <a:blip r:embed="rId6" cstate="print"/>
            <a:srcRect/>
            <a:stretch>
              <a:fillRect/>
            </a:stretch>
          </p:blipFill>
          <p:spPr bwMode="auto">
            <a:xfrm>
              <a:off x="2538" y="2302"/>
              <a:ext cx="455" cy="538"/>
            </a:xfrm>
            <a:prstGeom prst="rect">
              <a:avLst/>
            </a:prstGeom>
            <a:noFill/>
            <a:ln w="9525">
              <a:noFill/>
              <a:miter lim="800000"/>
              <a:headEnd/>
              <a:tailEnd/>
            </a:ln>
          </p:spPr>
        </p:pic>
        <p:pic>
          <p:nvPicPr>
            <p:cNvPr id="26715" name="Picture 25" descr="datordam"/>
            <p:cNvPicPr>
              <a:picLocks noChangeAspect="1" noChangeArrowheads="1"/>
            </p:cNvPicPr>
            <p:nvPr/>
          </p:nvPicPr>
          <p:blipFill>
            <a:blip r:embed="rId7" cstate="print"/>
            <a:srcRect/>
            <a:stretch>
              <a:fillRect/>
            </a:stretch>
          </p:blipFill>
          <p:spPr bwMode="auto">
            <a:xfrm>
              <a:off x="2398" y="2981"/>
              <a:ext cx="764" cy="551"/>
            </a:xfrm>
            <a:prstGeom prst="rect">
              <a:avLst/>
            </a:prstGeom>
            <a:noFill/>
            <a:ln w="9525">
              <a:noFill/>
              <a:miter lim="800000"/>
              <a:headEnd/>
              <a:tailEnd/>
            </a:ln>
          </p:spPr>
        </p:pic>
      </p:grpSp>
      <p:sp>
        <p:nvSpPr>
          <p:cNvPr id="26637" name="Rectangle 26"/>
          <p:cNvSpPr>
            <a:spLocks noChangeArrowheads="1"/>
          </p:cNvSpPr>
          <p:nvPr/>
        </p:nvSpPr>
        <p:spPr bwMode="auto">
          <a:xfrm>
            <a:off x="3830815" y="1703913"/>
            <a:ext cx="870431" cy="1625060"/>
          </a:xfrm>
          <a:prstGeom prst="rect">
            <a:avLst/>
          </a:prstGeom>
          <a:noFill/>
          <a:ln w="9525">
            <a:noFill/>
            <a:miter lim="800000"/>
            <a:headEnd/>
            <a:tailEnd/>
          </a:ln>
        </p:spPr>
        <p:txBody>
          <a:bodyPr wrap="none" lIns="0" tIns="0" rIns="0" bIns="0" anchor="b">
            <a:spAutoFit/>
          </a:bodyPr>
          <a:lstStyle/>
          <a:p>
            <a:pPr>
              <a:lnSpc>
                <a:spcPct val="110000"/>
              </a:lnSpc>
            </a:pPr>
            <a:r>
              <a:rPr lang="sv-SE" sz="1200">
                <a:solidFill>
                  <a:srgbClr val="000000"/>
                </a:solidFill>
                <a:latin typeface="+mj-lt"/>
              </a:rPr>
              <a:t>Hultsfred</a:t>
            </a:r>
          </a:p>
          <a:p>
            <a:pPr>
              <a:lnSpc>
                <a:spcPct val="110000"/>
              </a:lnSpc>
            </a:pPr>
            <a:r>
              <a:rPr lang="sv-SE" sz="1200">
                <a:solidFill>
                  <a:srgbClr val="000000"/>
                </a:solidFill>
                <a:latin typeface="+mj-lt"/>
              </a:rPr>
              <a:t>Malå</a:t>
            </a:r>
            <a:br>
              <a:rPr lang="sv-SE" sz="1200">
                <a:solidFill>
                  <a:srgbClr val="000000"/>
                </a:solidFill>
                <a:latin typeface="+mj-lt"/>
              </a:rPr>
            </a:br>
            <a:r>
              <a:rPr lang="sv-SE" sz="1200">
                <a:solidFill>
                  <a:srgbClr val="000000"/>
                </a:solidFill>
                <a:latin typeface="+mj-lt"/>
              </a:rPr>
              <a:t>Nyköping</a:t>
            </a:r>
            <a:br>
              <a:rPr lang="sv-SE" sz="1200">
                <a:solidFill>
                  <a:srgbClr val="000000"/>
                </a:solidFill>
                <a:latin typeface="+mj-lt"/>
              </a:rPr>
            </a:br>
            <a:r>
              <a:rPr lang="sv-SE" sz="1200">
                <a:solidFill>
                  <a:srgbClr val="000000"/>
                </a:solidFill>
                <a:latin typeface="+mj-lt"/>
              </a:rPr>
              <a:t>Oskarshamn</a:t>
            </a:r>
            <a:br>
              <a:rPr lang="sv-SE" sz="1200">
                <a:solidFill>
                  <a:srgbClr val="000000"/>
                </a:solidFill>
                <a:latin typeface="+mj-lt"/>
              </a:rPr>
            </a:br>
            <a:r>
              <a:rPr lang="sv-SE" sz="1200">
                <a:solidFill>
                  <a:srgbClr val="000000"/>
                </a:solidFill>
                <a:latin typeface="+mj-lt"/>
              </a:rPr>
              <a:t>Storuman</a:t>
            </a:r>
            <a:br>
              <a:rPr lang="sv-SE" sz="1200">
                <a:solidFill>
                  <a:srgbClr val="000000"/>
                </a:solidFill>
                <a:latin typeface="+mj-lt"/>
              </a:rPr>
            </a:br>
            <a:r>
              <a:rPr lang="sv-SE" sz="1200">
                <a:solidFill>
                  <a:srgbClr val="000000"/>
                </a:solidFill>
                <a:latin typeface="+mj-lt"/>
              </a:rPr>
              <a:t>Tierp</a:t>
            </a:r>
            <a:br>
              <a:rPr lang="sv-SE" sz="1200">
                <a:solidFill>
                  <a:srgbClr val="000000"/>
                </a:solidFill>
                <a:latin typeface="+mj-lt"/>
              </a:rPr>
            </a:br>
            <a:r>
              <a:rPr lang="sv-SE" sz="1200">
                <a:solidFill>
                  <a:srgbClr val="000000"/>
                </a:solidFill>
                <a:latin typeface="+mj-lt"/>
              </a:rPr>
              <a:t>Älvkarleby</a:t>
            </a:r>
          </a:p>
          <a:p>
            <a:pPr>
              <a:lnSpc>
                <a:spcPct val="110000"/>
              </a:lnSpc>
            </a:pPr>
            <a:r>
              <a:rPr lang="sv-SE" sz="1200">
                <a:solidFill>
                  <a:srgbClr val="000000"/>
                </a:solidFill>
                <a:latin typeface="+mj-lt"/>
              </a:rPr>
              <a:t>Östhammar</a:t>
            </a:r>
            <a:endParaRPr lang="sv-SE" sz="1200">
              <a:latin typeface="+mj-lt"/>
            </a:endParaRPr>
          </a:p>
        </p:txBody>
      </p:sp>
      <p:grpSp>
        <p:nvGrpSpPr>
          <p:cNvPr id="26638" name="Group 30"/>
          <p:cNvGrpSpPr>
            <a:grpSpLocks/>
          </p:cNvGrpSpPr>
          <p:nvPr/>
        </p:nvGrpSpPr>
        <p:grpSpPr bwMode="auto">
          <a:xfrm>
            <a:off x="6408674" y="1453637"/>
            <a:ext cx="544350" cy="4415602"/>
            <a:chOff x="4603" y="973"/>
            <a:chExt cx="401" cy="3067"/>
          </a:xfrm>
        </p:grpSpPr>
        <p:sp>
          <p:nvSpPr>
            <p:cNvPr id="26705" name="Line 31"/>
            <p:cNvSpPr>
              <a:spLocks noChangeShapeType="1"/>
            </p:cNvSpPr>
            <p:nvPr/>
          </p:nvSpPr>
          <p:spPr bwMode="auto">
            <a:xfrm>
              <a:off x="4783" y="3936"/>
              <a:ext cx="0" cy="104"/>
            </a:xfrm>
            <a:prstGeom prst="line">
              <a:avLst/>
            </a:prstGeom>
            <a:noFill/>
            <a:ln w="19050">
              <a:solidFill>
                <a:schemeClr val="tx1"/>
              </a:solidFill>
              <a:round/>
              <a:headEnd/>
              <a:tailEnd/>
            </a:ln>
          </p:spPr>
          <p:txBody>
            <a:bodyPr/>
            <a:lstStyle/>
            <a:p>
              <a:endParaRPr lang="sv-SE">
                <a:latin typeface="+mj-lt"/>
              </a:endParaRPr>
            </a:p>
          </p:txBody>
        </p:sp>
        <p:grpSp>
          <p:nvGrpSpPr>
            <p:cNvPr id="26706" name="Group 32"/>
            <p:cNvGrpSpPr>
              <a:grpSpLocks/>
            </p:cNvGrpSpPr>
            <p:nvPr/>
          </p:nvGrpSpPr>
          <p:grpSpPr bwMode="auto">
            <a:xfrm>
              <a:off x="4603" y="973"/>
              <a:ext cx="401" cy="2642"/>
              <a:chOff x="4603" y="973"/>
              <a:chExt cx="401" cy="2642"/>
            </a:xfrm>
          </p:grpSpPr>
          <p:sp>
            <p:nvSpPr>
              <p:cNvPr id="26707" name="Line 33"/>
              <p:cNvSpPr>
                <a:spLocks noChangeShapeType="1"/>
              </p:cNvSpPr>
              <p:nvPr/>
            </p:nvSpPr>
            <p:spPr bwMode="auto">
              <a:xfrm>
                <a:off x="4777" y="973"/>
                <a:ext cx="0" cy="2642"/>
              </a:xfrm>
              <a:prstGeom prst="line">
                <a:avLst/>
              </a:prstGeom>
              <a:noFill/>
              <a:ln w="19050">
                <a:solidFill>
                  <a:schemeClr val="bg2"/>
                </a:solidFill>
                <a:prstDash val="dash"/>
                <a:round/>
                <a:headEnd/>
                <a:tailEnd/>
              </a:ln>
            </p:spPr>
            <p:txBody>
              <a:bodyPr/>
              <a:lstStyle/>
              <a:p>
                <a:endParaRPr lang="sv-SE">
                  <a:latin typeface="+mj-lt"/>
                </a:endParaRPr>
              </a:p>
            </p:txBody>
          </p:sp>
          <p:grpSp>
            <p:nvGrpSpPr>
              <p:cNvPr id="26708" name="Group 34"/>
              <p:cNvGrpSpPr>
                <a:grpSpLocks/>
              </p:cNvGrpSpPr>
              <p:nvPr/>
            </p:nvGrpSpPr>
            <p:grpSpPr bwMode="auto">
              <a:xfrm>
                <a:off x="4603" y="1129"/>
                <a:ext cx="401" cy="596"/>
                <a:chOff x="4603" y="1129"/>
                <a:chExt cx="401" cy="596"/>
              </a:xfrm>
            </p:grpSpPr>
            <p:sp>
              <p:nvSpPr>
                <p:cNvPr id="26709" name="Rectangle 35"/>
                <p:cNvSpPr>
                  <a:spLocks noChangeArrowheads="1"/>
                </p:cNvSpPr>
                <p:nvPr/>
              </p:nvSpPr>
              <p:spPr bwMode="white">
                <a:xfrm>
                  <a:off x="4658" y="1129"/>
                  <a:ext cx="208" cy="588"/>
                </a:xfrm>
                <a:prstGeom prst="rect">
                  <a:avLst/>
                </a:prstGeom>
                <a:solidFill>
                  <a:schemeClr val="bg1"/>
                </a:solidFill>
                <a:ln w="9525">
                  <a:noFill/>
                  <a:miter lim="800000"/>
                  <a:headEnd/>
                  <a:tailEnd/>
                </a:ln>
              </p:spPr>
              <p:txBody>
                <a:bodyPr wrap="none" anchor="ctr"/>
                <a:lstStyle/>
                <a:p>
                  <a:endParaRPr lang="sv-SE">
                    <a:latin typeface="+mj-lt"/>
                  </a:endParaRPr>
                </a:p>
              </p:txBody>
            </p:sp>
            <p:sp>
              <p:nvSpPr>
                <p:cNvPr id="26710" name="Rectangle 36"/>
                <p:cNvSpPr>
                  <a:spLocks noChangeArrowheads="1"/>
                </p:cNvSpPr>
                <p:nvPr/>
              </p:nvSpPr>
              <p:spPr bwMode="gray">
                <a:xfrm>
                  <a:off x="4603" y="1185"/>
                  <a:ext cx="401" cy="384"/>
                </a:xfrm>
                <a:prstGeom prst="rect">
                  <a:avLst/>
                </a:prstGeom>
                <a:noFill/>
                <a:ln w="9525">
                  <a:noFill/>
                  <a:miter lim="800000"/>
                  <a:headEnd/>
                  <a:tailEnd/>
                </a:ln>
              </p:spPr>
              <p:txBody>
                <a:bodyPr wrap="none" anchor="ctr"/>
                <a:lstStyle/>
                <a:p>
                  <a:r>
                    <a:rPr lang="sv-SE" sz="1300">
                      <a:latin typeface="+mj-lt"/>
                    </a:rPr>
                    <a:t>Beslut om plats</a:t>
                  </a:r>
                </a:p>
                <a:p>
                  <a:r>
                    <a:rPr lang="sv-SE" sz="1300">
                      <a:latin typeface="+mj-lt"/>
                    </a:rPr>
                    <a:t>2009</a:t>
                  </a:r>
                </a:p>
                <a:p>
                  <a:endParaRPr lang="sv-SE" sz="1300">
                    <a:latin typeface="+mj-lt"/>
                  </a:endParaRPr>
                </a:p>
              </p:txBody>
            </p:sp>
            <p:sp>
              <p:nvSpPr>
                <p:cNvPr id="633893" name="AutoShape 37"/>
                <p:cNvSpPr>
                  <a:spLocks noChangeArrowheads="1"/>
                </p:cNvSpPr>
                <p:nvPr/>
              </p:nvSpPr>
              <p:spPr bwMode="auto">
                <a:xfrm>
                  <a:off x="4686" y="1443"/>
                  <a:ext cx="189" cy="282"/>
                </a:xfrm>
                <a:prstGeom prst="downArrow">
                  <a:avLst>
                    <a:gd name="adj1" fmla="val 50000"/>
                    <a:gd name="adj2" fmla="val 37302"/>
                  </a:avLst>
                </a:prstGeom>
                <a:gradFill rotWithShape="1">
                  <a:gsLst>
                    <a:gs pos="0">
                      <a:schemeClr val="hlink">
                        <a:gamma/>
                        <a:tint val="0"/>
                        <a:invGamma/>
                      </a:schemeClr>
                    </a:gs>
                    <a:gs pos="100000">
                      <a:schemeClr val="hlink"/>
                    </a:gs>
                  </a:gsLst>
                  <a:lin ang="5400000" scaled="1"/>
                </a:gradFill>
                <a:ln w="9525" algn="ctr">
                  <a:noFill/>
                  <a:miter lim="800000"/>
                  <a:headEnd/>
                  <a:tailEnd/>
                </a:ln>
                <a:effectLst/>
              </p:spPr>
              <p:txBody>
                <a:bodyPr/>
                <a:lstStyle/>
                <a:p>
                  <a:pPr>
                    <a:defRPr/>
                  </a:pPr>
                  <a:endParaRPr lang="sv-SE">
                    <a:latin typeface="+mj-lt"/>
                  </a:endParaRPr>
                </a:p>
              </p:txBody>
            </p:sp>
          </p:grpSp>
        </p:grpSp>
      </p:grpSp>
      <p:grpSp>
        <p:nvGrpSpPr>
          <p:cNvPr id="26639" name="Group 24"/>
          <p:cNvGrpSpPr>
            <a:grpSpLocks/>
          </p:cNvGrpSpPr>
          <p:nvPr/>
        </p:nvGrpSpPr>
        <p:grpSpPr bwMode="auto">
          <a:xfrm>
            <a:off x="124889" y="2101297"/>
            <a:ext cx="1231237" cy="3151945"/>
            <a:chOff x="1264" y="865"/>
            <a:chExt cx="1230" cy="2829"/>
          </a:xfrm>
        </p:grpSpPr>
        <p:pic>
          <p:nvPicPr>
            <p:cNvPr id="26645" name="Picture 25"/>
            <p:cNvPicPr>
              <a:picLocks noChangeAspect="1" noChangeArrowheads="1"/>
            </p:cNvPicPr>
            <p:nvPr/>
          </p:nvPicPr>
          <p:blipFill>
            <a:blip r:embed="rId8" cstate="print"/>
            <a:srcRect/>
            <a:stretch>
              <a:fillRect/>
            </a:stretch>
          </p:blipFill>
          <p:spPr bwMode="auto">
            <a:xfrm>
              <a:off x="1264" y="865"/>
              <a:ext cx="1230" cy="2829"/>
            </a:xfrm>
            <a:prstGeom prst="rect">
              <a:avLst/>
            </a:prstGeom>
            <a:noFill/>
            <a:ln w="9525">
              <a:noFill/>
              <a:miter lim="800000"/>
              <a:headEnd/>
              <a:tailEnd/>
            </a:ln>
          </p:spPr>
        </p:pic>
        <p:sp>
          <p:nvSpPr>
            <p:cNvPr id="26646" name="Freeform 26"/>
            <p:cNvSpPr>
              <a:spLocks/>
            </p:cNvSpPr>
            <p:nvPr/>
          </p:nvSpPr>
          <p:spPr bwMode="auto">
            <a:xfrm>
              <a:off x="1642" y="3502"/>
              <a:ext cx="37"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1 w 74"/>
                <a:gd name="T29" fmla="*/ 0 h 75"/>
                <a:gd name="T30" fmla="*/ 0 w 74"/>
                <a:gd name="T31" fmla="*/ 0 h 75"/>
                <a:gd name="T32" fmla="*/ 0 w 74"/>
                <a:gd name="T33" fmla="*/ 0 h 75"/>
                <a:gd name="T34" fmla="*/ 0 w 74"/>
                <a:gd name="T35" fmla="*/ 0 h 75"/>
                <a:gd name="T36" fmla="*/ 1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5"/>
                <a:gd name="T107" fmla="*/ 74 w 74"/>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5">
                  <a:moveTo>
                    <a:pt x="74" y="47"/>
                  </a:moveTo>
                  <a:lnTo>
                    <a:pt x="69" y="56"/>
                  </a:lnTo>
                  <a:lnTo>
                    <a:pt x="65" y="60"/>
                  </a:lnTo>
                  <a:lnTo>
                    <a:pt x="61" y="64"/>
                  </a:lnTo>
                  <a:lnTo>
                    <a:pt x="56" y="64"/>
                  </a:lnTo>
                  <a:lnTo>
                    <a:pt x="52" y="71"/>
                  </a:lnTo>
                  <a:lnTo>
                    <a:pt x="48" y="75"/>
                  </a:lnTo>
                  <a:lnTo>
                    <a:pt x="44" y="75"/>
                  </a:lnTo>
                  <a:lnTo>
                    <a:pt x="39" y="75"/>
                  </a:lnTo>
                  <a:lnTo>
                    <a:pt x="31" y="75"/>
                  </a:lnTo>
                  <a:lnTo>
                    <a:pt x="20" y="71"/>
                  </a:lnTo>
                  <a:lnTo>
                    <a:pt x="17" y="71"/>
                  </a:lnTo>
                  <a:lnTo>
                    <a:pt x="9" y="60"/>
                  </a:lnTo>
                  <a:lnTo>
                    <a:pt x="3" y="56"/>
                  </a:lnTo>
                  <a:lnTo>
                    <a:pt x="3" y="53"/>
                  </a:lnTo>
                  <a:lnTo>
                    <a:pt x="0" y="43"/>
                  </a:lnTo>
                  <a:lnTo>
                    <a:pt x="0" y="39"/>
                  </a:lnTo>
                  <a:lnTo>
                    <a:pt x="0" y="30"/>
                  </a:lnTo>
                  <a:lnTo>
                    <a:pt x="3" y="23"/>
                  </a:lnTo>
                  <a:lnTo>
                    <a:pt x="3" y="17"/>
                  </a:lnTo>
                  <a:lnTo>
                    <a:pt x="9" y="8"/>
                  </a:lnTo>
                  <a:lnTo>
                    <a:pt x="17" y="4"/>
                  </a:lnTo>
                  <a:lnTo>
                    <a:pt x="20" y="0"/>
                  </a:lnTo>
                  <a:lnTo>
                    <a:pt x="31" y="0"/>
                  </a:lnTo>
                  <a:lnTo>
                    <a:pt x="39" y="0"/>
                  </a:lnTo>
                  <a:lnTo>
                    <a:pt x="44" y="0"/>
                  </a:lnTo>
                  <a:lnTo>
                    <a:pt x="52" y="0"/>
                  </a:lnTo>
                  <a:lnTo>
                    <a:pt x="56" y="4"/>
                  </a:lnTo>
                  <a:lnTo>
                    <a:pt x="61" y="8"/>
                  </a:lnTo>
                  <a:lnTo>
                    <a:pt x="65" y="17"/>
                  </a:lnTo>
                  <a:lnTo>
                    <a:pt x="69" y="23"/>
                  </a:lnTo>
                  <a:lnTo>
                    <a:pt x="74" y="30"/>
                  </a:lnTo>
                  <a:lnTo>
                    <a:pt x="74" y="39"/>
                  </a:lnTo>
                  <a:lnTo>
                    <a:pt x="74" y="43"/>
                  </a:lnTo>
                  <a:lnTo>
                    <a:pt x="74" y="47"/>
                  </a:lnTo>
                  <a:close/>
                </a:path>
              </a:pathLst>
            </a:custGeom>
            <a:solidFill>
              <a:srgbClr val="E87B14"/>
            </a:solidFill>
            <a:ln w="9525">
              <a:noFill/>
              <a:round/>
              <a:headEnd/>
              <a:tailEnd/>
            </a:ln>
          </p:spPr>
          <p:txBody>
            <a:bodyPr/>
            <a:lstStyle/>
            <a:p>
              <a:endParaRPr lang="sv-SE">
                <a:latin typeface="+mj-lt"/>
              </a:endParaRPr>
            </a:p>
          </p:txBody>
        </p:sp>
        <p:sp>
          <p:nvSpPr>
            <p:cNvPr id="26647" name="Freeform 27"/>
            <p:cNvSpPr>
              <a:spLocks/>
            </p:cNvSpPr>
            <p:nvPr/>
          </p:nvSpPr>
          <p:spPr bwMode="auto">
            <a:xfrm>
              <a:off x="1642" y="3502"/>
              <a:ext cx="37"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1 w 74"/>
                <a:gd name="T29" fmla="*/ 0 h 75"/>
                <a:gd name="T30" fmla="*/ 0 w 74"/>
                <a:gd name="T31" fmla="*/ 0 h 75"/>
                <a:gd name="T32" fmla="*/ 0 w 74"/>
                <a:gd name="T33" fmla="*/ 0 h 75"/>
                <a:gd name="T34" fmla="*/ 0 w 74"/>
                <a:gd name="T35" fmla="*/ 0 h 75"/>
                <a:gd name="T36" fmla="*/ 1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5"/>
                <a:gd name="T107" fmla="*/ 74 w 74"/>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5">
                  <a:moveTo>
                    <a:pt x="74" y="47"/>
                  </a:moveTo>
                  <a:lnTo>
                    <a:pt x="69" y="56"/>
                  </a:lnTo>
                  <a:lnTo>
                    <a:pt x="65" y="60"/>
                  </a:lnTo>
                  <a:lnTo>
                    <a:pt x="61" y="64"/>
                  </a:lnTo>
                  <a:lnTo>
                    <a:pt x="56" y="64"/>
                  </a:lnTo>
                  <a:lnTo>
                    <a:pt x="52" y="71"/>
                  </a:lnTo>
                  <a:lnTo>
                    <a:pt x="48" y="75"/>
                  </a:lnTo>
                  <a:lnTo>
                    <a:pt x="44" y="75"/>
                  </a:lnTo>
                  <a:lnTo>
                    <a:pt x="39" y="75"/>
                  </a:lnTo>
                  <a:lnTo>
                    <a:pt x="31" y="75"/>
                  </a:lnTo>
                  <a:lnTo>
                    <a:pt x="20" y="71"/>
                  </a:lnTo>
                  <a:lnTo>
                    <a:pt x="17" y="71"/>
                  </a:lnTo>
                  <a:lnTo>
                    <a:pt x="9" y="60"/>
                  </a:lnTo>
                  <a:lnTo>
                    <a:pt x="3" y="56"/>
                  </a:lnTo>
                  <a:lnTo>
                    <a:pt x="3" y="53"/>
                  </a:lnTo>
                  <a:lnTo>
                    <a:pt x="0" y="43"/>
                  </a:lnTo>
                  <a:lnTo>
                    <a:pt x="0" y="39"/>
                  </a:lnTo>
                  <a:lnTo>
                    <a:pt x="0" y="30"/>
                  </a:lnTo>
                  <a:lnTo>
                    <a:pt x="3" y="23"/>
                  </a:lnTo>
                  <a:lnTo>
                    <a:pt x="3" y="17"/>
                  </a:lnTo>
                  <a:lnTo>
                    <a:pt x="9" y="8"/>
                  </a:lnTo>
                  <a:lnTo>
                    <a:pt x="17" y="4"/>
                  </a:lnTo>
                  <a:lnTo>
                    <a:pt x="20" y="0"/>
                  </a:lnTo>
                  <a:lnTo>
                    <a:pt x="31" y="0"/>
                  </a:lnTo>
                  <a:lnTo>
                    <a:pt x="39" y="0"/>
                  </a:lnTo>
                  <a:lnTo>
                    <a:pt x="44" y="0"/>
                  </a:lnTo>
                  <a:lnTo>
                    <a:pt x="52" y="0"/>
                  </a:lnTo>
                  <a:lnTo>
                    <a:pt x="56" y="4"/>
                  </a:lnTo>
                  <a:lnTo>
                    <a:pt x="61" y="8"/>
                  </a:lnTo>
                  <a:lnTo>
                    <a:pt x="65" y="17"/>
                  </a:lnTo>
                  <a:lnTo>
                    <a:pt x="69" y="23"/>
                  </a:lnTo>
                  <a:lnTo>
                    <a:pt x="74" y="30"/>
                  </a:lnTo>
                  <a:lnTo>
                    <a:pt x="74" y="39"/>
                  </a:lnTo>
                  <a:lnTo>
                    <a:pt x="74" y="43"/>
                  </a:lnTo>
                  <a:lnTo>
                    <a:pt x="74" y="47"/>
                  </a:lnTo>
                  <a:close/>
                </a:path>
              </a:pathLst>
            </a:custGeom>
            <a:solidFill>
              <a:srgbClr val="E87B14"/>
            </a:solidFill>
            <a:ln w="9525">
              <a:noFill/>
              <a:round/>
              <a:headEnd/>
              <a:tailEnd/>
            </a:ln>
          </p:spPr>
          <p:txBody>
            <a:bodyPr/>
            <a:lstStyle/>
            <a:p>
              <a:endParaRPr lang="sv-SE">
                <a:latin typeface="+mj-lt"/>
              </a:endParaRPr>
            </a:p>
          </p:txBody>
        </p:sp>
        <p:sp>
          <p:nvSpPr>
            <p:cNvPr id="26648" name="Freeform 28"/>
            <p:cNvSpPr>
              <a:spLocks/>
            </p:cNvSpPr>
            <p:nvPr/>
          </p:nvSpPr>
          <p:spPr bwMode="auto">
            <a:xfrm>
              <a:off x="1746" y="3366"/>
              <a:ext cx="37" cy="38"/>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1 h 74"/>
                <a:gd name="T48" fmla="*/ 0 w 75"/>
                <a:gd name="T49" fmla="*/ 0 h 74"/>
                <a:gd name="T50" fmla="*/ 0 w 75"/>
                <a:gd name="T51" fmla="*/ 1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71" y="63"/>
                  </a:lnTo>
                  <a:lnTo>
                    <a:pt x="67" y="67"/>
                  </a:lnTo>
                  <a:lnTo>
                    <a:pt x="64" y="70"/>
                  </a:lnTo>
                  <a:lnTo>
                    <a:pt x="58" y="70"/>
                  </a:lnTo>
                  <a:lnTo>
                    <a:pt x="54" y="74"/>
                  </a:lnTo>
                  <a:lnTo>
                    <a:pt x="45" y="74"/>
                  </a:lnTo>
                  <a:lnTo>
                    <a:pt x="39" y="74"/>
                  </a:lnTo>
                  <a:lnTo>
                    <a:pt x="32" y="74"/>
                  </a:lnTo>
                  <a:lnTo>
                    <a:pt x="28" y="74"/>
                  </a:lnTo>
                  <a:lnTo>
                    <a:pt x="19" y="70"/>
                  </a:lnTo>
                  <a:lnTo>
                    <a:pt x="15" y="67"/>
                  </a:lnTo>
                  <a:lnTo>
                    <a:pt x="11" y="63"/>
                  </a:lnTo>
                  <a:lnTo>
                    <a:pt x="6" y="52"/>
                  </a:lnTo>
                  <a:lnTo>
                    <a:pt x="6" y="48"/>
                  </a:lnTo>
                  <a:lnTo>
                    <a:pt x="0" y="39"/>
                  </a:lnTo>
                  <a:lnTo>
                    <a:pt x="6" y="31"/>
                  </a:lnTo>
                  <a:lnTo>
                    <a:pt x="6" y="28"/>
                  </a:lnTo>
                  <a:lnTo>
                    <a:pt x="11" y="18"/>
                  </a:lnTo>
                  <a:lnTo>
                    <a:pt x="15" y="15"/>
                  </a:lnTo>
                  <a:lnTo>
                    <a:pt x="19" y="9"/>
                  </a:lnTo>
                  <a:lnTo>
                    <a:pt x="28" y="3"/>
                  </a:lnTo>
                  <a:lnTo>
                    <a:pt x="32" y="3"/>
                  </a:lnTo>
                  <a:lnTo>
                    <a:pt x="39" y="0"/>
                  </a:lnTo>
                  <a:lnTo>
                    <a:pt x="51" y="3"/>
                  </a:lnTo>
                  <a:lnTo>
                    <a:pt x="54" y="3"/>
                  </a:lnTo>
                  <a:lnTo>
                    <a:pt x="64" y="9"/>
                  </a:lnTo>
                  <a:lnTo>
                    <a:pt x="67" y="15"/>
                  </a:lnTo>
                  <a:lnTo>
                    <a:pt x="71" y="18"/>
                  </a:lnTo>
                  <a:lnTo>
                    <a:pt x="75" y="28"/>
                  </a:lnTo>
                  <a:lnTo>
                    <a:pt x="75" y="31"/>
                  </a:lnTo>
                  <a:lnTo>
                    <a:pt x="75" y="39"/>
                  </a:lnTo>
                  <a:lnTo>
                    <a:pt x="75" y="44"/>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49" name="Freeform 29"/>
            <p:cNvSpPr>
              <a:spLocks/>
            </p:cNvSpPr>
            <p:nvPr/>
          </p:nvSpPr>
          <p:spPr bwMode="auto">
            <a:xfrm>
              <a:off x="1746" y="3366"/>
              <a:ext cx="37" cy="38"/>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1 h 74"/>
                <a:gd name="T48" fmla="*/ 0 w 75"/>
                <a:gd name="T49" fmla="*/ 0 h 74"/>
                <a:gd name="T50" fmla="*/ 0 w 75"/>
                <a:gd name="T51" fmla="*/ 1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71" y="63"/>
                  </a:lnTo>
                  <a:lnTo>
                    <a:pt x="67" y="67"/>
                  </a:lnTo>
                  <a:lnTo>
                    <a:pt x="64" y="70"/>
                  </a:lnTo>
                  <a:lnTo>
                    <a:pt x="58" y="70"/>
                  </a:lnTo>
                  <a:lnTo>
                    <a:pt x="54" y="74"/>
                  </a:lnTo>
                  <a:lnTo>
                    <a:pt x="45" y="74"/>
                  </a:lnTo>
                  <a:lnTo>
                    <a:pt x="39" y="74"/>
                  </a:lnTo>
                  <a:lnTo>
                    <a:pt x="32" y="74"/>
                  </a:lnTo>
                  <a:lnTo>
                    <a:pt x="28" y="74"/>
                  </a:lnTo>
                  <a:lnTo>
                    <a:pt x="19" y="70"/>
                  </a:lnTo>
                  <a:lnTo>
                    <a:pt x="15" y="67"/>
                  </a:lnTo>
                  <a:lnTo>
                    <a:pt x="11" y="63"/>
                  </a:lnTo>
                  <a:lnTo>
                    <a:pt x="6" y="52"/>
                  </a:lnTo>
                  <a:lnTo>
                    <a:pt x="6" y="48"/>
                  </a:lnTo>
                  <a:lnTo>
                    <a:pt x="0" y="39"/>
                  </a:lnTo>
                  <a:lnTo>
                    <a:pt x="6" y="31"/>
                  </a:lnTo>
                  <a:lnTo>
                    <a:pt x="6" y="28"/>
                  </a:lnTo>
                  <a:lnTo>
                    <a:pt x="11" y="18"/>
                  </a:lnTo>
                  <a:lnTo>
                    <a:pt x="15" y="15"/>
                  </a:lnTo>
                  <a:lnTo>
                    <a:pt x="19" y="9"/>
                  </a:lnTo>
                  <a:lnTo>
                    <a:pt x="28" y="3"/>
                  </a:lnTo>
                  <a:lnTo>
                    <a:pt x="32" y="3"/>
                  </a:lnTo>
                  <a:lnTo>
                    <a:pt x="39" y="0"/>
                  </a:lnTo>
                  <a:lnTo>
                    <a:pt x="51" y="3"/>
                  </a:lnTo>
                  <a:lnTo>
                    <a:pt x="54" y="3"/>
                  </a:lnTo>
                  <a:lnTo>
                    <a:pt x="64" y="9"/>
                  </a:lnTo>
                  <a:lnTo>
                    <a:pt x="67" y="15"/>
                  </a:lnTo>
                  <a:lnTo>
                    <a:pt x="71" y="18"/>
                  </a:lnTo>
                  <a:lnTo>
                    <a:pt x="75" y="28"/>
                  </a:lnTo>
                  <a:lnTo>
                    <a:pt x="75" y="31"/>
                  </a:lnTo>
                  <a:lnTo>
                    <a:pt x="75" y="39"/>
                  </a:lnTo>
                  <a:lnTo>
                    <a:pt x="75" y="44"/>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50" name="Freeform 30"/>
            <p:cNvSpPr>
              <a:spLocks/>
            </p:cNvSpPr>
            <p:nvPr/>
          </p:nvSpPr>
          <p:spPr bwMode="auto">
            <a:xfrm>
              <a:off x="1825" y="3260"/>
              <a:ext cx="37" cy="37"/>
            </a:xfrm>
            <a:custGeom>
              <a:avLst/>
              <a:gdLst>
                <a:gd name="T0" fmla="*/ 1 w 73"/>
                <a:gd name="T1" fmla="*/ 1 h 72"/>
                <a:gd name="T2" fmla="*/ 1 w 73"/>
                <a:gd name="T3" fmla="*/ 1 h 72"/>
                <a:gd name="T4" fmla="*/ 1 w 73"/>
                <a:gd name="T5" fmla="*/ 1 h 72"/>
                <a:gd name="T6" fmla="*/ 1 w 73"/>
                <a:gd name="T7" fmla="*/ 1 h 72"/>
                <a:gd name="T8" fmla="*/ 1 w 73"/>
                <a:gd name="T9" fmla="*/ 1 h 72"/>
                <a:gd name="T10" fmla="*/ 1 w 73"/>
                <a:gd name="T11" fmla="*/ 1 h 72"/>
                <a:gd name="T12" fmla="*/ 1 w 73"/>
                <a:gd name="T13" fmla="*/ 1 h 72"/>
                <a:gd name="T14" fmla="*/ 1 w 73"/>
                <a:gd name="T15" fmla="*/ 1 h 72"/>
                <a:gd name="T16" fmla="*/ 1 w 73"/>
                <a:gd name="T17" fmla="*/ 1 h 72"/>
                <a:gd name="T18" fmla="*/ 1 w 73"/>
                <a:gd name="T19" fmla="*/ 1 h 72"/>
                <a:gd name="T20" fmla="*/ 1 w 73"/>
                <a:gd name="T21" fmla="*/ 1 h 72"/>
                <a:gd name="T22" fmla="*/ 1 w 73"/>
                <a:gd name="T23" fmla="*/ 1 h 72"/>
                <a:gd name="T24" fmla="*/ 1 w 73"/>
                <a:gd name="T25" fmla="*/ 1 h 72"/>
                <a:gd name="T26" fmla="*/ 1 w 73"/>
                <a:gd name="T27" fmla="*/ 1 h 72"/>
                <a:gd name="T28" fmla="*/ 1 w 73"/>
                <a:gd name="T29" fmla="*/ 1 h 72"/>
                <a:gd name="T30" fmla="*/ 1 w 73"/>
                <a:gd name="T31" fmla="*/ 1 h 72"/>
                <a:gd name="T32" fmla="*/ 0 w 73"/>
                <a:gd name="T33" fmla="*/ 1 h 72"/>
                <a:gd name="T34" fmla="*/ 1 w 73"/>
                <a:gd name="T35" fmla="*/ 1 h 72"/>
                <a:gd name="T36" fmla="*/ 1 w 73"/>
                <a:gd name="T37" fmla="*/ 1 h 72"/>
                <a:gd name="T38" fmla="*/ 1 w 73"/>
                <a:gd name="T39" fmla="*/ 1 h 72"/>
                <a:gd name="T40" fmla="*/ 1 w 73"/>
                <a:gd name="T41" fmla="*/ 1 h 72"/>
                <a:gd name="T42" fmla="*/ 1 w 73"/>
                <a:gd name="T43" fmla="*/ 1 h 72"/>
                <a:gd name="T44" fmla="*/ 1 w 73"/>
                <a:gd name="T45" fmla="*/ 1 h 72"/>
                <a:gd name="T46" fmla="*/ 1 w 73"/>
                <a:gd name="T47" fmla="*/ 0 h 72"/>
                <a:gd name="T48" fmla="*/ 1 w 73"/>
                <a:gd name="T49" fmla="*/ 0 h 72"/>
                <a:gd name="T50" fmla="*/ 1 w 73"/>
                <a:gd name="T51" fmla="*/ 0 h 72"/>
                <a:gd name="T52" fmla="*/ 1 w 73"/>
                <a:gd name="T53" fmla="*/ 1 h 72"/>
                <a:gd name="T54" fmla="*/ 1 w 73"/>
                <a:gd name="T55" fmla="*/ 1 h 72"/>
                <a:gd name="T56" fmla="*/ 1 w 73"/>
                <a:gd name="T57" fmla="*/ 1 h 72"/>
                <a:gd name="T58" fmla="*/ 1 w 73"/>
                <a:gd name="T59" fmla="*/ 1 h 72"/>
                <a:gd name="T60" fmla="*/ 1 w 73"/>
                <a:gd name="T61" fmla="*/ 1 h 72"/>
                <a:gd name="T62" fmla="*/ 1 w 73"/>
                <a:gd name="T63" fmla="*/ 1 h 72"/>
                <a:gd name="T64" fmla="*/ 1 w 73"/>
                <a:gd name="T65" fmla="*/ 1 h 72"/>
                <a:gd name="T66" fmla="*/ 1 w 73"/>
                <a:gd name="T67" fmla="*/ 1 h 72"/>
                <a:gd name="T68" fmla="*/ 1 w 73"/>
                <a:gd name="T69" fmla="*/ 1 h 72"/>
                <a:gd name="T70" fmla="*/ 1 w 73"/>
                <a:gd name="T71" fmla="*/ 1 h 72"/>
                <a:gd name="T72" fmla="*/ 1 w 73"/>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72"/>
                <a:gd name="T113" fmla="*/ 73 w 7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72">
                  <a:moveTo>
                    <a:pt x="73" y="52"/>
                  </a:moveTo>
                  <a:lnTo>
                    <a:pt x="69" y="55"/>
                  </a:lnTo>
                  <a:lnTo>
                    <a:pt x="69" y="59"/>
                  </a:lnTo>
                  <a:lnTo>
                    <a:pt x="66" y="65"/>
                  </a:lnTo>
                  <a:lnTo>
                    <a:pt x="62" y="65"/>
                  </a:lnTo>
                  <a:lnTo>
                    <a:pt x="56" y="68"/>
                  </a:lnTo>
                  <a:lnTo>
                    <a:pt x="49" y="68"/>
                  </a:lnTo>
                  <a:lnTo>
                    <a:pt x="45" y="72"/>
                  </a:lnTo>
                  <a:lnTo>
                    <a:pt x="40" y="72"/>
                  </a:lnTo>
                  <a:lnTo>
                    <a:pt x="32" y="72"/>
                  </a:lnTo>
                  <a:lnTo>
                    <a:pt x="27" y="68"/>
                  </a:lnTo>
                  <a:lnTo>
                    <a:pt x="17" y="65"/>
                  </a:lnTo>
                  <a:lnTo>
                    <a:pt x="14" y="59"/>
                  </a:lnTo>
                  <a:lnTo>
                    <a:pt x="10" y="55"/>
                  </a:lnTo>
                  <a:lnTo>
                    <a:pt x="4" y="52"/>
                  </a:lnTo>
                  <a:lnTo>
                    <a:pt x="4" y="42"/>
                  </a:lnTo>
                  <a:lnTo>
                    <a:pt x="0" y="33"/>
                  </a:lnTo>
                  <a:lnTo>
                    <a:pt x="4" y="29"/>
                  </a:lnTo>
                  <a:lnTo>
                    <a:pt x="4" y="20"/>
                  </a:lnTo>
                  <a:lnTo>
                    <a:pt x="10" y="16"/>
                  </a:lnTo>
                  <a:lnTo>
                    <a:pt x="14" y="13"/>
                  </a:lnTo>
                  <a:lnTo>
                    <a:pt x="17" y="3"/>
                  </a:lnTo>
                  <a:lnTo>
                    <a:pt x="27" y="3"/>
                  </a:lnTo>
                  <a:lnTo>
                    <a:pt x="32" y="0"/>
                  </a:lnTo>
                  <a:lnTo>
                    <a:pt x="40" y="0"/>
                  </a:lnTo>
                  <a:lnTo>
                    <a:pt x="49" y="0"/>
                  </a:lnTo>
                  <a:lnTo>
                    <a:pt x="53" y="3"/>
                  </a:lnTo>
                  <a:lnTo>
                    <a:pt x="62" y="3"/>
                  </a:lnTo>
                  <a:lnTo>
                    <a:pt x="66" y="13"/>
                  </a:lnTo>
                  <a:lnTo>
                    <a:pt x="69" y="16"/>
                  </a:lnTo>
                  <a:lnTo>
                    <a:pt x="73" y="20"/>
                  </a:lnTo>
                  <a:lnTo>
                    <a:pt x="73" y="29"/>
                  </a:lnTo>
                  <a:lnTo>
                    <a:pt x="73" y="33"/>
                  </a:lnTo>
                  <a:lnTo>
                    <a:pt x="73" y="37"/>
                  </a:lnTo>
                  <a:lnTo>
                    <a:pt x="73" y="42"/>
                  </a:lnTo>
                  <a:lnTo>
                    <a:pt x="73" y="48"/>
                  </a:lnTo>
                  <a:lnTo>
                    <a:pt x="73" y="52"/>
                  </a:lnTo>
                  <a:close/>
                </a:path>
              </a:pathLst>
            </a:custGeom>
            <a:solidFill>
              <a:srgbClr val="E87B14"/>
            </a:solidFill>
            <a:ln w="9525">
              <a:noFill/>
              <a:round/>
              <a:headEnd/>
              <a:tailEnd/>
            </a:ln>
          </p:spPr>
          <p:txBody>
            <a:bodyPr/>
            <a:lstStyle/>
            <a:p>
              <a:endParaRPr lang="sv-SE">
                <a:latin typeface="+mj-lt"/>
              </a:endParaRPr>
            </a:p>
          </p:txBody>
        </p:sp>
        <p:sp>
          <p:nvSpPr>
            <p:cNvPr id="26651" name="Freeform 31"/>
            <p:cNvSpPr>
              <a:spLocks/>
            </p:cNvSpPr>
            <p:nvPr/>
          </p:nvSpPr>
          <p:spPr bwMode="auto">
            <a:xfrm>
              <a:off x="1825" y="3260"/>
              <a:ext cx="37" cy="37"/>
            </a:xfrm>
            <a:custGeom>
              <a:avLst/>
              <a:gdLst>
                <a:gd name="T0" fmla="*/ 1 w 73"/>
                <a:gd name="T1" fmla="*/ 1 h 72"/>
                <a:gd name="T2" fmla="*/ 1 w 73"/>
                <a:gd name="T3" fmla="*/ 1 h 72"/>
                <a:gd name="T4" fmla="*/ 1 w 73"/>
                <a:gd name="T5" fmla="*/ 1 h 72"/>
                <a:gd name="T6" fmla="*/ 1 w 73"/>
                <a:gd name="T7" fmla="*/ 1 h 72"/>
                <a:gd name="T8" fmla="*/ 1 w 73"/>
                <a:gd name="T9" fmla="*/ 1 h 72"/>
                <a:gd name="T10" fmla="*/ 1 w 73"/>
                <a:gd name="T11" fmla="*/ 1 h 72"/>
                <a:gd name="T12" fmla="*/ 1 w 73"/>
                <a:gd name="T13" fmla="*/ 1 h 72"/>
                <a:gd name="T14" fmla="*/ 1 w 73"/>
                <a:gd name="T15" fmla="*/ 1 h 72"/>
                <a:gd name="T16" fmla="*/ 1 w 73"/>
                <a:gd name="T17" fmla="*/ 1 h 72"/>
                <a:gd name="T18" fmla="*/ 1 w 73"/>
                <a:gd name="T19" fmla="*/ 1 h 72"/>
                <a:gd name="T20" fmla="*/ 1 w 73"/>
                <a:gd name="T21" fmla="*/ 1 h 72"/>
                <a:gd name="T22" fmla="*/ 1 w 73"/>
                <a:gd name="T23" fmla="*/ 1 h 72"/>
                <a:gd name="T24" fmla="*/ 1 w 73"/>
                <a:gd name="T25" fmla="*/ 1 h 72"/>
                <a:gd name="T26" fmla="*/ 1 w 73"/>
                <a:gd name="T27" fmla="*/ 1 h 72"/>
                <a:gd name="T28" fmla="*/ 1 w 73"/>
                <a:gd name="T29" fmla="*/ 1 h 72"/>
                <a:gd name="T30" fmla="*/ 1 w 73"/>
                <a:gd name="T31" fmla="*/ 1 h 72"/>
                <a:gd name="T32" fmla="*/ 0 w 73"/>
                <a:gd name="T33" fmla="*/ 1 h 72"/>
                <a:gd name="T34" fmla="*/ 1 w 73"/>
                <a:gd name="T35" fmla="*/ 1 h 72"/>
                <a:gd name="T36" fmla="*/ 1 w 73"/>
                <a:gd name="T37" fmla="*/ 1 h 72"/>
                <a:gd name="T38" fmla="*/ 1 w 73"/>
                <a:gd name="T39" fmla="*/ 1 h 72"/>
                <a:gd name="T40" fmla="*/ 1 w 73"/>
                <a:gd name="T41" fmla="*/ 1 h 72"/>
                <a:gd name="T42" fmla="*/ 1 w 73"/>
                <a:gd name="T43" fmla="*/ 1 h 72"/>
                <a:gd name="T44" fmla="*/ 1 w 73"/>
                <a:gd name="T45" fmla="*/ 1 h 72"/>
                <a:gd name="T46" fmla="*/ 1 w 73"/>
                <a:gd name="T47" fmla="*/ 0 h 72"/>
                <a:gd name="T48" fmla="*/ 1 w 73"/>
                <a:gd name="T49" fmla="*/ 0 h 72"/>
                <a:gd name="T50" fmla="*/ 1 w 73"/>
                <a:gd name="T51" fmla="*/ 0 h 72"/>
                <a:gd name="T52" fmla="*/ 1 w 73"/>
                <a:gd name="T53" fmla="*/ 1 h 72"/>
                <a:gd name="T54" fmla="*/ 1 w 73"/>
                <a:gd name="T55" fmla="*/ 1 h 72"/>
                <a:gd name="T56" fmla="*/ 1 w 73"/>
                <a:gd name="T57" fmla="*/ 1 h 72"/>
                <a:gd name="T58" fmla="*/ 1 w 73"/>
                <a:gd name="T59" fmla="*/ 1 h 72"/>
                <a:gd name="T60" fmla="*/ 1 w 73"/>
                <a:gd name="T61" fmla="*/ 1 h 72"/>
                <a:gd name="T62" fmla="*/ 1 w 73"/>
                <a:gd name="T63" fmla="*/ 1 h 72"/>
                <a:gd name="T64" fmla="*/ 1 w 73"/>
                <a:gd name="T65" fmla="*/ 1 h 72"/>
                <a:gd name="T66" fmla="*/ 1 w 73"/>
                <a:gd name="T67" fmla="*/ 1 h 72"/>
                <a:gd name="T68" fmla="*/ 1 w 73"/>
                <a:gd name="T69" fmla="*/ 1 h 72"/>
                <a:gd name="T70" fmla="*/ 1 w 73"/>
                <a:gd name="T71" fmla="*/ 1 h 72"/>
                <a:gd name="T72" fmla="*/ 1 w 73"/>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72"/>
                <a:gd name="T113" fmla="*/ 73 w 7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72">
                  <a:moveTo>
                    <a:pt x="73" y="52"/>
                  </a:moveTo>
                  <a:lnTo>
                    <a:pt x="69" y="55"/>
                  </a:lnTo>
                  <a:lnTo>
                    <a:pt x="69" y="59"/>
                  </a:lnTo>
                  <a:lnTo>
                    <a:pt x="66" y="65"/>
                  </a:lnTo>
                  <a:lnTo>
                    <a:pt x="62" y="65"/>
                  </a:lnTo>
                  <a:lnTo>
                    <a:pt x="56" y="68"/>
                  </a:lnTo>
                  <a:lnTo>
                    <a:pt x="49" y="68"/>
                  </a:lnTo>
                  <a:lnTo>
                    <a:pt x="45" y="72"/>
                  </a:lnTo>
                  <a:lnTo>
                    <a:pt x="40" y="72"/>
                  </a:lnTo>
                  <a:lnTo>
                    <a:pt x="32" y="72"/>
                  </a:lnTo>
                  <a:lnTo>
                    <a:pt x="27" y="68"/>
                  </a:lnTo>
                  <a:lnTo>
                    <a:pt x="17" y="65"/>
                  </a:lnTo>
                  <a:lnTo>
                    <a:pt x="14" y="59"/>
                  </a:lnTo>
                  <a:lnTo>
                    <a:pt x="10" y="55"/>
                  </a:lnTo>
                  <a:lnTo>
                    <a:pt x="4" y="52"/>
                  </a:lnTo>
                  <a:lnTo>
                    <a:pt x="4" y="42"/>
                  </a:lnTo>
                  <a:lnTo>
                    <a:pt x="0" y="33"/>
                  </a:lnTo>
                  <a:lnTo>
                    <a:pt x="4" y="29"/>
                  </a:lnTo>
                  <a:lnTo>
                    <a:pt x="4" y="20"/>
                  </a:lnTo>
                  <a:lnTo>
                    <a:pt x="10" y="16"/>
                  </a:lnTo>
                  <a:lnTo>
                    <a:pt x="14" y="13"/>
                  </a:lnTo>
                  <a:lnTo>
                    <a:pt x="17" y="3"/>
                  </a:lnTo>
                  <a:lnTo>
                    <a:pt x="27" y="3"/>
                  </a:lnTo>
                  <a:lnTo>
                    <a:pt x="32" y="0"/>
                  </a:lnTo>
                  <a:lnTo>
                    <a:pt x="40" y="0"/>
                  </a:lnTo>
                  <a:lnTo>
                    <a:pt x="49" y="0"/>
                  </a:lnTo>
                  <a:lnTo>
                    <a:pt x="53" y="3"/>
                  </a:lnTo>
                  <a:lnTo>
                    <a:pt x="62" y="3"/>
                  </a:lnTo>
                  <a:lnTo>
                    <a:pt x="66" y="13"/>
                  </a:lnTo>
                  <a:lnTo>
                    <a:pt x="69" y="16"/>
                  </a:lnTo>
                  <a:lnTo>
                    <a:pt x="73" y="20"/>
                  </a:lnTo>
                  <a:lnTo>
                    <a:pt x="73" y="29"/>
                  </a:lnTo>
                  <a:lnTo>
                    <a:pt x="73" y="33"/>
                  </a:lnTo>
                  <a:lnTo>
                    <a:pt x="73" y="37"/>
                  </a:lnTo>
                  <a:lnTo>
                    <a:pt x="73" y="42"/>
                  </a:lnTo>
                  <a:lnTo>
                    <a:pt x="73" y="48"/>
                  </a:lnTo>
                  <a:lnTo>
                    <a:pt x="73" y="52"/>
                  </a:lnTo>
                  <a:close/>
                </a:path>
              </a:pathLst>
            </a:custGeom>
            <a:solidFill>
              <a:srgbClr val="E87B14"/>
            </a:solidFill>
            <a:ln w="9525">
              <a:noFill/>
              <a:round/>
              <a:headEnd/>
              <a:tailEnd/>
            </a:ln>
          </p:spPr>
          <p:txBody>
            <a:bodyPr/>
            <a:lstStyle/>
            <a:p>
              <a:endParaRPr lang="sv-SE">
                <a:latin typeface="+mj-lt"/>
              </a:endParaRPr>
            </a:p>
          </p:txBody>
        </p:sp>
        <p:sp>
          <p:nvSpPr>
            <p:cNvPr id="26652" name="Freeform 32"/>
            <p:cNvSpPr>
              <a:spLocks/>
            </p:cNvSpPr>
            <p:nvPr/>
          </p:nvSpPr>
          <p:spPr bwMode="auto">
            <a:xfrm>
              <a:off x="1830" y="3179"/>
              <a:ext cx="35" cy="39"/>
            </a:xfrm>
            <a:custGeom>
              <a:avLst/>
              <a:gdLst>
                <a:gd name="T0" fmla="*/ 0 w 71"/>
                <a:gd name="T1" fmla="*/ 1 h 78"/>
                <a:gd name="T2" fmla="*/ 0 w 71"/>
                <a:gd name="T3" fmla="*/ 1 h 78"/>
                <a:gd name="T4" fmla="*/ 0 w 71"/>
                <a:gd name="T5" fmla="*/ 1 h 78"/>
                <a:gd name="T6" fmla="*/ 0 w 71"/>
                <a:gd name="T7" fmla="*/ 1 h 78"/>
                <a:gd name="T8" fmla="*/ 0 w 71"/>
                <a:gd name="T9" fmla="*/ 1 h 78"/>
                <a:gd name="T10" fmla="*/ 0 w 71"/>
                <a:gd name="T11" fmla="*/ 1 h 78"/>
                <a:gd name="T12" fmla="*/ 0 w 71"/>
                <a:gd name="T13" fmla="*/ 1 h 78"/>
                <a:gd name="T14" fmla="*/ 0 w 71"/>
                <a:gd name="T15" fmla="*/ 1 h 78"/>
                <a:gd name="T16" fmla="*/ 0 w 71"/>
                <a:gd name="T17" fmla="*/ 1 h 78"/>
                <a:gd name="T18" fmla="*/ 0 w 71"/>
                <a:gd name="T19" fmla="*/ 1 h 78"/>
                <a:gd name="T20" fmla="*/ 0 w 71"/>
                <a:gd name="T21" fmla="*/ 1 h 78"/>
                <a:gd name="T22" fmla="*/ 0 w 71"/>
                <a:gd name="T23" fmla="*/ 1 h 78"/>
                <a:gd name="T24" fmla="*/ 0 w 71"/>
                <a:gd name="T25" fmla="*/ 1 h 78"/>
                <a:gd name="T26" fmla="*/ 0 w 71"/>
                <a:gd name="T27" fmla="*/ 1 h 78"/>
                <a:gd name="T28" fmla="*/ 0 w 71"/>
                <a:gd name="T29" fmla="*/ 1 h 78"/>
                <a:gd name="T30" fmla="*/ 0 w 71"/>
                <a:gd name="T31" fmla="*/ 1 h 78"/>
                <a:gd name="T32" fmla="*/ 0 w 71"/>
                <a:gd name="T33" fmla="*/ 1 h 78"/>
                <a:gd name="T34" fmla="*/ 0 w 71"/>
                <a:gd name="T35" fmla="*/ 1 h 78"/>
                <a:gd name="T36" fmla="*/ 0 w 71"/>
                <a:gd name="T37" fmla="*/ 1 h 78"/>
                <a:gd name="T38" fmla="*/ 0 w 71"/>
                <a:gd name="T39" fmla="*/ 1 h 78"/>
                <a:gd name="T40" fmla="*/ 0 w 71"/>
                <a:gd name="T41" fmla="*/ 1 h 78"/>
                <a:gd name="T42" fmla="*/ 0 w 71"/>
                <a:gd name="T43" fmla="*/ 1 h 78"/>
                <a:gd name="T44" fmla="*/ 0 w 71"/>
                <a:gd name="T45" fmla="*/ 1 h 78"/>
                <a:gd name="T46" fmla="*/ 0 w 71"/>
                <a:gd name="T47" fmla="*/ 0 h 78"/>
                <a:gd name="T48" fmla="*/ 0 w 71"/>
                <a:gd name="T49" fmla="*/ 0 h 78"/>
                <a:gd name="T50" fmla="*/ 0 w 71"/>
                <a:gd name="T51" fmla="*/ 0 h 78"/>
                <a:gd name="T52" fmla="*/ 0 w 71"/>
                <a:gd name="T53" fmla="*/ 1 h 78"/>
                <a:gd name="T54" fmla="*/ 0 w 71"/>
                <a:gd name="T55" fmla="*/ 1 h 78"/>
                <a:gd name="T56" fmla="*/ 0 w 71"/>
                <a:gd name="T57" fmla="*/ 1 h 78"/>
                <a:gd name="T58" fmla="*/ 0 w 71"/>
                <a:gd name="T59" fmla="*/ 1 h 78"/>
                <a:gd name="T60" fmla="*/ 0 w 71"/>
                <a:gd name="T61" fmla="*/ 1 h 78"/>
                <a:gd name="T62" fmla="*/ 0 w 71"/>
                <a:gd name="T63" fmla="*/ 1 h 78"/>
                <a:gd name="T64" fmla="*/ 0 w 71"/>
                <a:gd name="T65" fmla="*/ 1 h 78"/>
                <a:gd name="T66" fmla="*/ 0 w 71"/>
                <a:gd name="T67" fmla="*/ 1 h 78"/>
                <a:gd name="T68" fmla="*/ 0 w 71"/>
                <a:gd name="T69" fmla="*/ 1 h 78"/>
                <a:gd name="T70" fmla="*/ 0 w 71"/>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8"/>
                <a:gd name="T110" fmla="*/ 71 w 71"/>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8">
                  <a:moveTo>
                    <a:pt x="71" y="52"/>
                  </a:moveTo>
                  <a:lnTo>
                    <a:pt x="71" y="55"/>
                  </a:lnTo>
                  <a:lnTo>
                    <a:pt x="63" y="59"/>
                  </a:lnTo>
                  <a:lnTo>
                    <a:pt x="59" y="65"/>
                  </a:lnTo>
                  <a:lnTo>
                    <a:pt x="56" y="70"/>
                  </a:lnTo>
                  <a:lnTo>
                    <a:pt x="52" y="74"/>
                  </a:lnTo>
                  <a:lnTo>
                    <a:pt x="46" y="74"/>
                  </a:lnTo>
                  <a:lnTo>
                    <a:pt x="39" y="74"/>
                  </a:lnTo>
                  <a:lnTo>
                    <a:pt x="35" y="78"/>
                  </a:lnTo>
                  <a:lnTo>
                    <a:pt x="26" y="74"/>
                  </a:lnTo>
                  <a:lnTo>
                    <a:pt x="22" y="74"/>
                  </a:lnTo>
                  <a:lnTo>
                    <a:pt x="11" y="70"/>
                  </a:lnTo>
                  <a:lnTo>
                    <a:pt x="7" y="65"/>
                  </a:lnTo>
                  <a:lnTo>
                    <a:pt x="4" y="59"/>
                  </a:lnTo>
                  <a:lnTo>
                    <a:pt x="0" y="52"/>
                  </a:lnTo>
                  <a:lnTo>
                    <a:pt x="0" y="46"/>
                  </a:lnTo>
                  <a:lnTo>
                    <a:pt x="0" y="39"/>
                  </a:lnTo>
                  <a:lnTo>
                    <a:pt x="0" y="29"/>
                  </a:lnTo>
                  <a:lnTo>
                    <a:pt x="0" y="26"/>
                  </a:lnTo>
                  <a:lnTo>
                    <a:pt x="4" y="18"/>
                  </a:lnTo>
                  <a:lnTo>
                    <a:pt x="7" y="11"/>
                  </a:lnTo>
                  <a:lnTo>
                    <a:pt x="11" y="7"/>
                  </a:lnTo>
                  <a:lnTo>
                    <a:pt x="22" y="3"/>
                  </a:lnTo>
                  <a:lnTo>
                    <a:pt x="26" y="0"/>
                  </a:lnTo>
                  <a:lnTo>
                    <a:pt x="35" y="0"/>
                  </a:lnTo>
                  <a:lnTo>
                    <a:pt x="43" y="0"/>
                  </a:lnTo>
                  <a:lnTo>
                    <a:pt x="46" y="3"/>
                  </a:lnTo>
                  <a:lnTo>
                    <a:pt x="56" y="7"/>
                  </a:lnTo>
                  <a:lnTo>
                    <a:pt x="59" y="11"/>
                  </a:lnTo>
                  <a:lnTo>
                    <a:pt x="63" y="18"/>
                  </a:lnTo>
                  <a:lnTo>
                    <a:pt x="71" y="26"/>
                  </a:lnTo>
                  <a:lnTo>
                    <a:pt x="71" y="29"/>
                  </a:lnTo>
                  <a:lnTo>
                    <a:pt x="71" y="39"/>
                  </a:lnTo>
                  <a:lnTo>
                    <a:pt x="71" y="42"/>
                  </a:lnTo>
                  <a:lnTo>
                    <a:pt x="71" y="46"/>
                  </a:lnTo>
                  <a:lnTo>
                    <a:pt x="71" y="52"/>
                  </a:lnTo>
                  <a:close/>
                </a:path>
              </a:pathLst>
            </a:custGeom>
            <a:solidFill>
              <a:srgbClr val="E87B14"/>
            </a:solidFill>
            <a:ln w="9525">
              <a:noFill/>
              <a:round/>
              <a:headEnd/>
              <a:tailEnd/>
            </a:ln>
          </p:spPr>
          <p:txBody>
            <a:bodyPr/>
            <a:lstStyle/>
            <a:p>
              <a:endParaRPr lang="sv-SE">
                <a:latin typeface="+mj-lt"/>
              </a:endParaRPr>
            </a:p>
          </p:txBody>
        </p:sp>
        <p:sp>
          <p:nvSpPr>
            <p:cNvPr id="26653" name="Freeform 33"/>
            <p:cNvSpPr>
              <a:spLocks/>
            </p:cNvSpPr>
            <p:nvPr/>
          </p:nvSpPr>
          <p:spPr bwMode="auto">
            <a:xfrm>
              <a:off x="1830" y="3179"/>
              <a:ext cx="35" cy="39"/>
            </a:xfrm>
            <a:custGeom>
              <a:avLst/>
              <a:gdLst>
                <a:gd name="T0" fmla="*/ 0 w 71"/>
                <a:gd name="T1" fmla="*/ 1 h 78"/>
                <a:gd name="T2" fmla="*/ 0 w 71"/>
                <a:gd name="T3" fmla="*/ 1 h 78"/>
                <a:gd name="T4" fmla="*/ 0 w 71"/>
                <a:gd name="T5" fmla="*/ 1 h 78"/>
                <a:gd name="T6" fmla="*/ 0 w 71"/>
                <a:gd name="T7" fmla="*/ 1 h 78"/>
                <a:gd name="T8" fmla="*/ 0 w 71"/>
                <a:gd name="T9" fmla="*/ 1 h 78"/>
                <a:gd name="T10" fmla="*/ 0 w 71"/>
                <a:gd name="T11" fmla="*/ 1 h 78"/>
                <a:gd name="T12" fmla="*/ 0 w 71"/>
                <a:gd name="T13" fmla="*/ 1 h 78"/>
                <a:gd name="T14" fmla="*/ 0 w 71"/>
                <a:gd name="T15" fmla="*/ 1 h 78"/>
                <a:gd name="T16" fmla="*/ 0 w 71"/>
                <a:gd name="T17" fmla="*/ 1 h 78"/>
                <a:gd name="T18" fmla="*/ 0 w 71"/>
                <a:gd name="T19" fmla="*/ 1 h 78"/>
                <a:gd name="T20" fmla="*/ 0 w 71"/>
                <a:gd name="T21" fmla="*/ 1 h 78"/>
                <a:gd name="T22" fmla="*/ 0 w 71"/>
                <a:gd name="T23" fmla="*/ 1 h 78"/>
                <a:gd name="T24" fmla="*/ 0 w 71"/>
                <a:gd name="T25" fmla="*/ 1 h 78"/>
                <a:gd name="T26" fmla="*/ 0 w 71"/>
                <a:gd name="T27" fmla="*/ 1 h 78"/>
                <a:gd name="T28" fmla="*/ 0 w 71"/>
                <a:gd name="T29" fmla="*/ 1 h 78"/>
                <a:gd name="T30" fmla="*/ 0 w 71"/>
                <a:gd name="T31" fmla="*/ 1 h 78"/>
                <a:gd name="T32" fmla="*/ 0 w 71"/>
                <a:gd name="T33" fmla="*/ 1 h 78"/>
                <a:gd name="T34" fmla="*/ 0 w 71"/>
                <a:gd name="T35" fmla="*/ 1 h 78"/>
                <a:gd name="T36" fmla="*/ 0 w 71"/>
                <a:gd name="T37" fmla="*/ 1 h 78"/>
                <a:gd name="T38" fmla="*/ 0 w 71"/>
                <a:gd name="T39" fmla="*/ 1 h 78"/>
                <a:gd name="T40" fmla="*/ 0 w 71"/>
                <a:gd name="T41" fmla="*/ 1 h 78"/>
                <a:gd name="T42" fmla="*/ 0 w 71"/>
                <a:gd name="T43" fmla="*/ 1 h 78"/>
                <a:gd name="T44" fmla="*/ 0 w 71"/>
                <a:gd name="T45" fmla="*/ 1 h 78"/>
                <a:gd name="T46" fmla="*/ 0 w 71"/>
                <a:gd name="T47" fmla="*/ 0 h 78"/>
                <a:gd name="T48" fmla="*/ 0 w 71"/>
                <a:gd name="T49" fmla="*/ 0 h 78"/>
                <a:gd name="T50" fmla="*/ 0 w 71"/>
                <a:gd name="T51" fmla="*/ 0 h 78"/>
                <a:gd name="T52" fmla="*/ 0 w 71"/>
                <a:gd name="T53" fmla="*/ 1 h 78"/>
                <a:gd name="T54" fmla="*/ 0 w 71"/>
                <a:gd name="T55" fmla="*/ 1 h 78"/>
                <a:gd name="T56" fmla="*/ 0 w 71"/>
                <a:gd name="T57" fmla="*/ 1 h 78"/>
                <a:gd name="T58" fmla="*/ 0 w 71"/>
                <a:gd name="T59" fmla="*/ 1 h 78"/>
                <a:gd name="T60" fmla="*/ 0 w 71"/>
                <a:gd name="T61" fmla="*/ 1 h 78"/>
                <a:gd name="T62" fmla="*/ 0 w 71"/>
                <a:gd name="T63" fmla="*/ 1 h 78"/>
                <a:gd name="T64" fmla="*/ 0 w 71"/>
                <a:gd name="T65" fmla="*/ 1 h 78"/>
                <a:gd name="T66" fmla="*/ 0 w 71"/>
                <a:gd name="T67" fmla="*/ 1 h 78"/>
                <a:gd name="T68" fmla="*/ 0 w 71"/>
                <a:gd name="T69" fmla="*/ 1 h 78"/>
                <a:gd name="T70" fmla="*/ 0 w 71"/>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8"/>
                <a:gd name="T110" fmla="*/ 71 w 71"/>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8">
                  <a:moveTo>
                    <a:pt x="71" y="52"/>
                  </a:moveTo>
                  <a:lnTo>
                    <a:pt x="71" y="55"/>
                  </a:lnTo>
                  <a:lnTo>
                    <a:pt x="63" y="59"/>
                  </a:lnTo>
                  <a:lnTo>
                    <a:pt x="59" y="65"/>
                  </a:lnTo>
                  <a:lnTo>
                    <a:pt x="56" y="70"/>
                  </a:lnTo>
                  <a:lnTo>
                    <a:pt x="52" y="74"/>
                  </a:lnTo>
                  <a:lnTo>
                    <a:pt x="46" y="74"/>
                  </a:lnTo>
                  <a:lnTo>
                    <a:pt x="39" y="74"/>
                  </a:lnTo>
                  <a:lnTo>
                    <a:pt x="35" y="78"/>
                  </a:lnTo>
                  <a:lnTo>
                    <a:pt x="26" y="74"/>
                  </a:lnTo>
                  <a:lnTo>
                    <a:pt x="22" y="74"/>
                  </a:lnTo>
                  <a:lnTo>
                    <a:pt x="11" y="70"/>
                  </a:lnTo>
                  <a:lnTo>
                    <a:pt x="7" y="65"/>
                  </a:lnTo>
                  <a:lnTo>
                    <a:pt x="4" y="59"/>
                  </a:lnTo>
                  <a:lnTo>
                    <a:pt x="0" y="52"/>
                  </a:lnTo>
                  <a:lnTo>
                    <a:pt x="0" y="46"/>
                  </a:lnTo>
                  <a:lnTo>
                    <a:pt x="0" y="39"/>
                  </a:lnTo>
                  <a:lnTo>
                    <a:pt x="0" y="29"/>
                  </a:lnTo>
                  <a:lnTo>
                    <a:pt x="0" y="26"/>
                  </a:lnTo>
                  <a:lnTo>
                    <a:pt x="4" y="18"/>
                  </a:lnTo>
                  <a:lnTo>
                    <a:pt x="7" y="11"/>
                  </a:lnTo>
                  <a:lnTo>
                    <a:pt x="11" y="7"/>
                  </a:lnTo>
                  <a:lnTo>
                    <a:pt x="22" y="3"/>
                  </a:lnTo>
                  <a:lnTo>
                    <a:pt x="26" y="0"/>
                  </a:lnTo>
                  <a:lnTo>
                    <a:pt x="35" y="0"/>
                  </a:lnTo>
                  <a:lnTo>
                    <a:pt x="43" y="0"/>
                  </a:lnTo>
                  <a:lnTo>
                    <a:pt x="46" y="3"/>
                  </a:lnTo>
                  <a:lnTo>
                    <a:pt x="56" y="7"/>
                  </a:lnTo>
                  <a:lnTo>
                    <a:pt x="59" y="11"/>
                  </a:lnTo>
                  <a:lnTo>
                    <a:pt x="63" y="18"/>
                  </a:lnTo>
                  <a:lnTo>
                    <a:pt x="71" y="26"/>
                  </a:lnTo>
                  <a:lnTo>
                    <a:pt x="71" y="29"/>
                  </a:lnTo>
                  <a:lnTo>
                    <a:pt x="71" y="39"/>
                  </a:lnTo>
                  <a:lnTo>
                    <a:pt x="71" y="42"/>
                  </a:lnTo>
                  <a:lnTo>
                    <a:pt x="71" y="46"/>
                  </a:lnTo>
                  <a:lnTo>
                    <a:pt x="71" y="52"/>
                  </a:lnTo>
                  <a:close/>
                </a:path>
              </a:pathLst>
            </a:custGeom>
            <a:solidFill>
              <a:srgbClr val="E87B14"/>
            </a:solidFill>
            <a:ln w="9525">
              <a:noFill/>
              <a:round/>
              <a:headEnd/>
              <a:tailEnd/>
            </a:ln>
          </p:spPr>
          <p:txBody>
            <a:bodyPr/>
            <a:lstStyle/>
            <a:p>
              <a:endParaRPr lang="sv-SE">
                <a:latin typeface="+mj-lt"/>
              </a:endParaRPr>
            </a:p>
          </p:txBody>
        </p:sp>
        <p:sp>
          <p:nvSpPr>
            <p:cNvPr id="26654" name="Freeform 34"/>
            <p:cNvSpPr>
              <a:spLocks/>
            </p:cNvSpPr>
            <p:nvPr/>
          </p:nvSpPr>
          <p:spPr bwMode="auto">
            <a:xfrm>
              <a:off x="1814" y="3225"/>
              <a:ext cx="37" cy="37"/>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0 h 74"/>
                <a:gd name="T48" fmla="*/ 0 w 75"/>
                <a:gd name="T49" fmla="*/ 0 h 74"/>
                <a:gd name="T50" fmla="*/ 0 w 75"/>
                <a:gd name="T51" fmla="*/ 0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67" y="59"/>
                  </a:lnTo>
                  <a:lnTo>
                    <a:pt x="62" y="67"/>
                  </a:lnTo>
                  <a:lnTo>
                    <a:pt x="58" y="71"/>
                  </a:lnTo>
                  <a:lnTo>
                    <a:pt x="54" y="71"/>
                  </a:lnTo>
                  <a:lnTo>
                    <a:pt x="49" y="74"/>
                  </a:lnTo>
                  <a:lnTo>
                    <a:pt x="43" y="74"/>
                  </a:lnTo>
                  <a:lnTo>
                    <a:pt x="39" y="74"/>
                  </a:lnTo>
                  <a:lnTo>
                    <a:pt x="32" y="74"/>
                  </a:lnTo>
                  <a:lnTo>
                    <a:pt x="22" y="71"/>
                  </a:lnTo>
                  <a:lnTo>
                    <a:pt x="19" y="71"/>
                  </a:lnTo>
                  <a:lnTo>
                    <a:pt x="15" y="67"/>
                  </a:lnTo>
                  <a:lnTo>
                    <a:pt x="4" y="56"/>
                  </a:lnTo>
                  <a:lnTo>
                    <a:pt x="4" y="52"/>
                  </a:lnTo>
                  <a:lnTo>
                    <a:pt x="0" y="43"/>
                  </a:lnTo>
                  <a:lnTo>
                    <a:pt x="0" y="39"/>
                  </a:lnTo>
                  <a:lnTo>
                    <a:pt x="0" y="31"/>
                  </a:lnTo>
                  <a:lnTo>
                    <a:pt x="4" y="22"/>
                  </a:lnTo>
                  <a:lnTo>
                    <a:pt x="4" y="18"/>
                  </a:lnTo>
                  <a:lnTo>
                    <a:pt x="15" y="13"/>
                  </a:lnTo>
                  <a:lnTo>
                    <a:pt x="19" y="7"/>
                  </a:lnTo>
                  <a:lnTo>
                    <a:pt x="22" y="4"/>
                  </a:lnTo>
                  <a:lnTo>
                    <a:pt x="32" y="0"/>
                  </a:lnTo>
                  <a:lnTo>
                    <a:pt x="39" y="0"/>
                  </a:lnTo>
                  <a:lnTo>
                    <a:pt x="43" y="0"/>
                  </a:lnTo>
                  <a:lnTo>
                    <a:pt x="54" y="4"/>
                  </a:lnTo>
                  <a:lnTo>
                    <a:pt x="58" y="7"/>
                  </a:lnTo>
                  <a:lnTo>
                    <a:pt x="62" y="13"/>
                  </a:lnTo>
                  <a:lnTo>
                    <a:pt x="71" y="18"/>
                  </a:lnTo>
                  <a:lnTo>
                    <a:pt x="71" y="22"/>
                  </a:lnTo>
                  <a:lnTo>
                    <a:pt x="75" y="31"/>
                  </a:lnTo>
                  <a:lnTo>
                    <a:pt x="75" y="39"/>
                  </a:lnTo>
                  <a:lnTo>
                    <a:pt x="75" y="43"/>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55" name="Freeform 35"/>
            <p:cNvSpPr>
              <a:spLocks/>
            </p:cNvSpPr>
            <p:nvPr/>
          </p:nvSpPr>
          <p:spPr bwMode="auto">
            <a:xfrm>
              <a:off x="1814" y="3225"/>
              <a:ext cx="37" cy="37"/>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0 h 74"/>
                <a:gd name="T48" fmla="*/ 0 w 75"/>
                <a:gd name="T49" fmla="*/ 0 h 74"/>
                <a:gd name="T50" fmla="*/ 0 w 75"/>
                <a:gd name="T51" fmla="*/ 0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67" y="59"/>
                  </a:lnTo>
                  <a:lnTo>
                    <a:pt x="62" y="67"/>
                  </a:lnTo>
                  <a:lnTo>
                    <a:pt x="58" y="71"/>
                  </a:lnTo>
                  <a:lnTo>
                    <a:pt x="54" y="71"/>
                  </a:lnTo>
                  <a:lnTo>
                    <a:pt x="49" y="74"/>
                  </a:lnTo>
                  <a:lnTo>
                    <a:pt x="43" y="74"/>
                  </a:lnTo>
                  <a:lnTo>
                    <a:pt x="39" y="74"/>
                  </a:lnTo>
                  <a:lnTo>
                    <a:pt x="32" y="74"/>
                  </a:lnTo>
                  <a:lnTo>
                    <a:pt x="22" y="71"/>
                  </a:lnTo>
                  <a:lnTo>
                    <a:pt x="19" y="71"/>
                  </a:lnTo>
                  <a:lnTo>
                    <a:pt x="15" y="67"/>
                  </a:lnTo>
                  <a:lnTo>
                    <a:pt x="4" y="56"/>
                  </a:lnTo>
                  <a:lnTo>
                    <a:pt x="4" y="52"/>
                  </a:lnTo>
                  <a:lnTo>
                    <a:pt x="0" y="43"/>
                  </a:lnTo>
                  <a:lnTo>
                    <a:pt x="0" y="39"/>
                  </a:lnTo>
                  <a:lnTo>
                    <a:pt x="0" y="31"/>
                  </a:lnTo>
                  <a:lnTo>
                    <a:pt x="4" y="22"/>
                  </a:lnTo>
                  <a:lnTo>
                    <a:pt x="4" y="18"/>
                  </a:lnTo>
                  <a:lnTo>
                    <a:pt x="15" y="13"/>
                  </a:lnTo>
                  <a:lnTo>
                    <a:pt x="19" y="7"/>
                  </a:lnTo>
                  <a:lnTo>
                    <a:pt x="22" y="4"/>
                  </a:lnTo>
                  <a:lnTo>
                    <a:pt x="32" y="0"/>
                  </a:lnTo>
                  <a:lnTo>
                    <a:pt x="39" y="0"/>
                  </a:lnTo>
                  <a:lnTo>
                    <a:pt x="43" y="0"/>
                  </a:lnTo>
                  <a:lnTo>
                    <a:pt x="54" y="4"/>
                  </a:lnTo>
                  <a:lnTo>
                    <a:pt x="58" y="7"/>
                  </a:lnTo>
                  <a:lnTo>
                    <a:pt x="62" y="13"/>
                  </a:lnTo>
                  <a:lnTo>
                    <a:pt x="71" y="18"/>
                  </a:lnTo>
                  <a:lnTo>
                    <a:pt x="71" y="22"/>
                  </a:lnTo>
                  <a:lnTo>
                    <a:pt x="75" y="31"/>
                  </a:lnTo>
                  <a:lnTo>
                    <a:pt x="75" y="39"/>
                  </a:lnTo>
                  <a:lnTo>
                    <a:pt x="75" y="43"/>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56" name="Freeform 36"/>
            <p:cNvSpPr>
              <a:spLocks/>
            </p:cNvSpPr>
            <p:nvPr/>
          </p:nvSpPr>
          <p:spPr bwMode="auto">
            <a:xfrm>
              <a:off x="1614" y="3476"/>
              <a:ext cx="36" cy="37"/>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w 73"/>
                <a:gd name="T19" fmla="*/ 0 h 75"/>
                <a:gd name="T20" fmla="*/ 0 w 73"/>
                <a:gd name="T21" fmla="*/ 0 h 75"/>
                <a:gd name="T22" fmla="*/ 0 w 73"/>
                <a:gd name="T23" fmla="*/ 0 h 75"/>
                <a:gd name="T24" fmla="*/ 0 w 73"/>
                <a:gd name="T25" fmla="*/ 0 h 75"/>
                <a:gd name="T26" fmla="*/ 0 w 73"/>
                <a:gd name="T27" fmla="*/ 0 h 75"/>
                <a:gd name="T28" fmla="*/ 0 w 73"/>
                <a:gd name="T29" fmla="*/ 0 h 75"/>
                <a:gd name="T30" fmla="*/ 0 w 73"/>
                <a:gd name="T31" fmla="*/ 0 h 75"/>
                <a:gd name="T32" fmla="*/ 0 w 73"/>
                <a:gd name="T33" fmla="*/ 0 h 75"/>
                <a:gd name="T34" fmla="*/ 0 w 73"/>
                <a:gd name="T35" fmla="*/ 0 h 75"/>
                <a:gd name="T36" fmla="*/ 0 w 73"/>
                <a:gd name="T37" fmla="*/ 0 h 75"/>
                <a:gd name="T38" fmla="*/ 0 w 73"/>
                <a:gd name="T39" fmla="*/ 0 h 75"/>
                <a:gd name="T40" fmla="*/ 0 w 73"/>
                <a:gd name="T41" fmla="*/ 0 h 75"/>
                <a:gd name="T42" fmla="*/ 0 w 73"/>
                <a:gd name="T43" fmla="*/ 0 h 75"/>
                <a:gd name="T44" fmla="*/ 0 w 73"/>
                <a:gd name="T45" fmla="*/ 0 h 75"/>
                <a:gd name="T46" fmla="*/ 0 w 73"/>
                <a:gd name="T47" fmla="*/ 0 h 75"/>
                <a:gd name="T48" fmla="*/ 0 w 73"/>
                <a:gd name="T49" fmla="*/ 0 h 75"/>
                <a:gd name="T50" fmla="*/ 0 w 73"/>
                <a:gd name="T51" fmla="*/ 0 h 75"/>
                <a:gd name="T52" fmla="*/ 0 w 73"/>
                <a:gd name="T53" fmla="*/ 0 h 75"/>
                <a:gd name="T54" fmla="*/ 0 w 73"/>
                <a:gd name="T55" fmla="*/ 0 h 75"/>
                <a:gd name="T56" fmla="*/ 0 w 73"/>
                <a:gd name="T57" fmla="*/ 0 h 75"/>
                <a:gd name="T58" fmla="*/ 0 w 73"/>
                <a:gd name="T59" fmla="*/ 0 h 75"/>
                <a:gd name="T60" fmla="*/ 0 w 73"/>
                <a:gd name="T61" fmla="*/ 0 h 75"/>
                <a:gd name="T62" fmla="*/ 0 w 73"/>
                <a:gd name="T63" fmla="*/ 0 h 75"/>
                <a:gd name="T64" fmla="*/ 0 w 73"/>
                <a:gd name="T65" fmla="*/ 0 h 75"/>
                <a:gd name="T66" fmla="*/ 0 w 73"/>
                <a:gd name="T67" fmla="*/ 0 h 75"/>
                <a:gd name="T68" fmla="*/ 0 w 73"/>
                <a:gd name="T69" fmla="*/ 0 h 75"/>
                <a:gd name="T70" fmla="*/ 0 w 73"/>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5"/>
                <a:gd name="T110" fmla="*/ 73 w 73"/>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5">
                  <a:moveTo>
                    <a:pt x="69" y="47"/>
                  </a:moveTo>
                  <a:lnTo>
                    <a:pt x="69" y="52"/>
                  </a:lnTo>
                  <a:lnTo>
                    <a:pt x="65" y="56"/>
                  </a:lnTo>
                  <a:lnTo>
                    <a:pt x="59" y="60"/>
                  </a:lnTo>
                  <a:lnTo>
                    <a:pt x="56" y="64"/>
                  </a:lnTo>
                  <a:lnTo>
                    <a:pt x="52" y="69"/>
                  </a:lnTo>
                  <a:lnTo>
                    <a:pt x="48" y="69"/>
                  </a:lnTo>
                  <a:lnTo>
                    <a:pt x="43" y="69"/>
                  </a:lnTo>
                  <a:lnTo>
                    <a:pt x="35" y="75"/>
                  </a:lnTo>
                  <a:lnTo>
                    <a:pt x="30" y="69"/>
                  </a:lnTo>
                  <a:lnTo>
                    <a:pt x="20" y="69"/>
                  </a:lnTo>
                  <a:lnTo>
                    <a:pt x="17" y="64"/>
                  </a:lnTo>
                  <a:lnTo>
                    <a:pt x="7" y="60"/>
                  </a:lnTo>
                  <a:lnTo>
                    <a:pt x="4" y="56"/>
                  </a:lnTo>
                  <a:lnTo>
                    <a:pt x="0" y="47"/>
                  </a:lnTo>
                  <a:lnTo>
                    <a:pt x="0" y="43"/>
                  </a:lnTo>
                  <a:lnTo>
                    <a:pt x="0" y="36"/>
                  </a:lnTo>
                  <a:lnTo>
                    <a:pt x="0" y="24"/>
                  </a:lnTo>
                  <a:lnTo>
                    <a:pt x="0" y="21"/>
                  </a:lnTo>
                  <a:lnTo>
                    <a:pt x="4" y="11"/>
                  </a:lnTo>
                  <a:lnTo>
                    <a:pt x="7" y="8"/>
                  </a:lnTo>
                  <a:lnTo>
                    <a:pt x="17" y="4"/>
                  </a:lnTo>
                  <a:lnTo>
                    <a:pt x="20" y="0"/>
                  </a:lnTo>
                  <a:lnTo>
                    <a:pt x="30" y="0"/>
                  </a:lnTo>
                  <a:lnTo>
                    <a:pt x="35" y="0"/>
                  </a:lnTo>
                  <a:lnTo>
                    <a:pt x="43" y="0"/>
                  </a:lnTo>
                  <a:lnTo>
                    <a:pt x="52" y="0"/>
                  </a:lnTo>
                  <a:lnTo>
                    <a:pt x="56" y="4"/>
                  </a:lnTo>
                  <a:lnTo>
                    <a:pt x="59" y="8"/>
                  </a:lnTo>
                  <a:lnTo>
                    <a:pt x="65" y="11"/>
                  </a:lnTo>
                  <a:lnTo>
                    <a:pt x="69" y="21"/>
                  </a:lnTo>
                  <a:lnTo>
                    <a:pt x="73" y="24"/>
                  </a:lnTo>
                  <a:lnTo>
                    <a:pt x="73" y="36"/>
                  </a:lnTo>
                  <a:lnTo>
                    <a:pt x="73" y="39"/>
                  </a:lnTo>
                  <a:lnTo>
                    <a:pt x="73" y="43"/>
                  </a:lnTo>
                  <a:lnTo>
                    <a:pt x="69" y="47"/>
                  </a:lnTo>
                  <a:close/>
                </a:path>
              </a:pathLst>
            </a:custGeom>
            <a:solidFill>
              <a:srgbClr val="E87B14"/>
            </a:solidFill>
            <a:ln w="9525">
              <a:noFill/>
              <a:round/>
              <a:headEnd/>
              <a:tailEnd/>
            </a:ln>
          </p:spPr>
          <p:txBody>
            <a:bodyPr/>
            <a:lstStyle/>
            <a:p>
              <a:endParaRPr lang="sv-SE">
                <a:latin typeface="+mj-lt"/>
              </a:endParaRPr>
            </a:p>
          </p:txBody>
        </p:sp>
        <p:sp>
          <p:nvSpPr>
            <p:cNvPr id="26657" name="Freeform 37"/>
            <p:cNvSpPr>
              <a:spLocks/>
            </p:cNvSpPr>
            <p:nvPr/>
          </p:nvSpPr>
          <p:spPr bwMode="auto">
            <a:xfrm>
              <a:off x="1614" y="3476"/>
              <a:ext cx="36" cy="37"/>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w 73"/>
                <a:gd name="T19" fmla="*/ 0 h 75"/>
                <a:gd name="T20" fmla="*/ 0 w 73"/>
                <a:gd name="T21" fmla="*/ 0 h 75"/>
                <a:gd name="T22" fmla="*/ 0 w 73"/>
                <a:gd name="T23" fmla="*/ 0 h 75"/>
                <a:gd name="T24" fmla="*/ 0 w 73"/>
                <a:gd name="T25" fmla="*/ 0 h 75"/>
                <a:gd name="T26" fmla="*/ 0 w 73"/>
                <a:gd name="T27" fmla="*/ 0 h 75"/>
                <a:gd name="T28" fmla="*/ 0 w 73"/>
                <a:gd name="T29" fmla="*/ 0 h 75"/>
                <a:gd name="T30" fmla="*/ 0 w 73"/>
                <a:gd name="T31" fmla="*/ 0 h 75"/>
                <a:gd name="T32" fmla="*/ 0 w 73"/>
                <a:gd name="T33" fmla="*/ 0 h 75"/>
                <a:gd name="T34" fmla="*/ 0 w 73"/>
                <a:gd name="T35" fmla="*/ 0 h 75"/>
                <a:gd name="T36" fmla="*/ 0 w 73"/>
                <a:gd name="T37" fmla="*/ 0 h 75"/>
                <a:gd name="T38" fmla="*/ 0 w 73"/>
                <a:gd name="T39" fmla="*/ 0 h 75"/>
                <a:gd name="T40" fmla="*/ 0 w 73"/>
                <a:gd name="T41" fmla="*/ 0 h 75"/>
                <a:gd name="T42" fmla="*/ 0 w 73"/>
                <a:gd name="T43" fmla="*/ 0 h 75"/>
                <a:gd name="T44" fmla="*/ 0 w 73"/>
                <a:gd name="T45" fmla="*/ 0 h 75"/>
                <a:gd name="T46" fmla="*/ 0 w 73"/>
                <a:gd name="T47" fmla="*/ 0 h 75"/>
                <a:gd name="T48" fmla="*/ 0 w 73"/>
                <a:gd name="T49" fmla="*/ 0 h 75"/>
                <a:gd name="T50" fmla="*/ 0 w 73"/>
                <a:gd name="T51" fmla="*/ 0 h 75"/>
                <a:gd name="T52" fmla="*/ 0 w 73"/>
                <a:gd name="T53" fmla="*/ 0 h 75"/>
                <a:gd name="T54" fmla="*/ 0 w 73"/>
                <a:gd name="T55" fmla="*/ 0 h 75"/>
                <a:gd name="T56" fmla="*/ 0 w 73"/>
                <a:gd name="T57" fmla="*/ 0 h 75"/>
                <a:gd name="T58" fmla="*/ 0 w 73"/>
                <a:gd name="T59" fmla="*/ 0 h 75"/>
                <a:gd name="T60" fmla="*/ 0 w 73"/>
                <a:gd name="T61" fmla="*/ 0 h 75"/>
                <a:gd name="T62" fmla="*/ 0 w 73"/>
                <a:gd name="T63" fmla="*/ 0 h 75"/>
                <a:gd name="T64" fmla="*/ 0 w 73"/>
                <a:gd name="T65" fmla="*/ 0 h 75"/>
                <a:gd name="T66" fmla="*/ 0 w 73"/>
                <a:gd name="T67" fmla="*/ 0 h 75"/>
                <a:gd name="T68" fmla="*/ 0 w 73"/>
                <a:gd name="T69" fmla="*/ 0 h 75"/>
                <a:gd name="T70" fmla="*/ 0 w 73"/>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5"/>
                <a:gd name="T110" fmla="*/ 73 w 73"/>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5">
                  <a:moveTo>
                    <a:pt x="69" y="47"/>
                  </a:moveTo>
                  <a:lnTo>
                    <a:pt x="69" y="52"/>
                  </a:lnTo>
                  <a:lnTo>
                    <a:pt x="65" y="56"/>
                  </a:lnTo>
                  <a:lnTo>
                    <a:pt x="59" y="60"/>
                  </a:lnTo>
                  <a:lnTo>
                    <a:pt x="56" y="64"/>
                  </a:lnTo>
                  <a:lnTo>
                    <a:pt x="52" y="69"/>
                  </a:lnTo>
                  <a:lnTo>
                    <a:pt x="48" y="69"/>
                  </a:lnTo>
                  <a:lnTo>
                    <a:pt x="43" y="69"/>
                  </a:lnTo>
                  <a:lnTo>
                    <a:pt x="35" y="75"/>
                  </a:lnTo>
                  <a:lnTo>
                    <a:pt x="30" y="69"/>
                  </a:lnTo>
                  <a:lnTo>
                    <a:pt x="20" y="69"/>
                  </a:lnTo>
                  <a:lnTo>
                    <a:pt x="17" y="64"/>
                  </a:lnTo>
                  <a:lnTo>
                    <a:pt x="7" y="60"/>
                  </a:lnTo>
                  <a:lnTo>
                    <a:pt x="4" y="56"/>
                  </a:lnTo>
                  <a:lnTo>
                    <a:pt x="0" y="47"/>
                  </a:lnTo>
                  <a:lnTo>
                    <a:pt x="0" y="43"/>
                  </a:lnTo>
                  <a:lnTo>
                    <a:pt x="0" y="36"/>
                  </a:lnTo>
                  <a:lnTo>
                    <a:pt x="0" y="24"/>
                  </a:lnTo>
                  <a:lnTo>
                    <a:pt x="0" y="21"/>
                  </a:lnTo>
                  <a:lnTo>
                    <a:pt x="4" y="11"/>
                  </a:lnTo>
                  <a:lnTo>
                    <a:pt x="7" y="8"/>
                  </a:lnTo>
                  <a:lnTo>
                    <a:pt x="17" y="4"/>
                  </a:lnTo>
                  <a:lnTo>
                    <a:pt x="20" y="0"/>
                  </a:lnTo>
                  <a:lnTo>
                    <a:pt x="30" y="0"/>
                  </a:lnTo>
                  <a:lnTo>
                    <a:pt x="35" y="0"/>
                  </a:lnTo>
                  <a:lnTo>
                    <a:pt x="43" y="0"/>
                  </a:lnTo>
                  <a:lnTo>
                    <a:pt x="52" y="0"/>
                  </a:lnTo>
                  <a:lnTo>
                    <a:pt x="56" y="4"/>
                  </a:lnTo>
                  <a:lnTo>
                    <a:pt x="59" y="8"/>
                  </a:lnTo>
                  <a:lnTo>
                    <a:pt x="65" y="11"/>
                  </a:lnTo>
                  <a:lnTo>
                    <a:pt x="69" y="21"/>
                  </a:lnTo>
                  <a:lnTo>
                    <a:pt x="73" y="24"/>
                  </a:lnTo>
                  <a:lnTo>
                    <a:pt x="73" y="36"/>
                  </a:lnTo>
                  <a:lnTo>
                    <a:pt x="73" y="39"/>
                  </a:lnTo>
                  <a:lnTo>
                    <a:pt x="73" y="43"/>
                  </a:lnTo>
                  <a:lnTo>
                    <a:pt x="69" y="47"/>
                  </a:lnTo>
                  <a:close/>
                </a:path>
              </a:pathLst>
            </a:custGeom>
            <a:solidFill>
              <a:srgbClr val="E87B14"/>
            </a:solidFill>
            <a:ln w="9525">
              <a:noFill/>
              <a:round/>
              <a:headEnd/>
              <a:tailEnd/>
            </a:ln>
          </p:spPr>
          <p:txBody>
            <a:bodyPr/>
            <a:lstStyle/>
            <a:p>
              <a:endParaRPr lang="sv-SE">
                <a:latin typeface="+mj-lt"/>
              </a:endParaRPr>
            </a:p>
          </p:txBody>
        </p:sp>
        <p:sp>
          <p:nvSpPr>
            <p:cNvPr id="26658" name="Freeform 38"/>
            <p:cNvSpPr>
              <a:spLocks/>
            </p:cNvSpPr>
            <p:nvPr/>
          </p:nvSpPr>
          <p:spPr bwMode="auto">
            <a:xfrm>
              <a:off x="1877" y="2941"/>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1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70" y="52"/>
                  </a:moveTo>
                  <a:lnTo>
                    <a:pt x="70" y="56"/>
                  </a:lnTo>
                  <a:lnTo>
                    <a:pt x="67" y="62"/>
                  </a:lnTo>
                  <a:lnTo>
                    <a:pt x="61" y="65"/>
                  </a:lnTo>
                  <a:lnTo>
                    <a:pt x="56" y="69"/>
                  </a:lnTo>
                  <a:lnTo>
                    <a:pt x="52" y="69"/>
                  </a:lnTo>
                  <a:lnTo>
                    <a:pt x="48" y="75"/>
                  </a:lnTo>
                  <a:lnTo>
                    <a:pt x="44" y="75"/>
                  </a:lnTo>
                  <a:lnTo>
                    <a:pt x="35" y="75"/>
                  </a:lnTo>
                  <a:lnTo>
                    <a:pt x="31" y="75"/>
                  </a:lnTo>
                  <a:lnTo>
                    <a:pt x="22" y="69"/>
                  </a:lnTo>
                  <a:lnTo>
                    <a:pt x="16" y="69"/>
                  </a:lnTo>
                  <a:lnTo>
                    <a:pt x="9" y="65"/>
                  </a:lnTo>
                  <a:lnTo>
                    <a:pt x="3" y="56"/>
                  </a:lnTo>
                  <a:lnTo>
                    <a:pt x="0" y="52"/>
                  </a:lnTo>
                  <a:lnTo>
                    <a:pt x="0" y="45"/>
                  </a:lnTo>
                  <a:lnTo>
                    <a:pt x="0" y="39"/>
                  </a:lnTo>
                  <a:lnTo>
                    <a:pt x="0" y="32"/>
                  </a:lnTo>
                  <a:lnTo>
                    <a:pt x="0" y="21"/>
                  </a:lnTo>
                  <a:lnTo>
                    <a:pt x="3" y="17"/>
                  </a:lnTo>
                  <a:lnTo>
                    <a:pt x="9" y="9"/>
                  </a:lnTo>
                  <a:lnTo>
                    <a:pt x="16" y="4"/>
                  </a:lnTo>
                  <a:lnTo>
                    <a:pt x="22" y="4"/>
                  </a:lnTo>
                  <a:lnTo>
                    <a:pt x="31" y="0"/>
                  </a:lnTo>
                  <a:lnTo>
                    <a:pt x="35" y="0"/>
                  </a:lnTo>
                  <a:lnTo>
                    <a:pt x="44" y="0"/>
                  </a:lnTo>
                  <a:lnTo>
                    <a:pt x="52" y="4"/>
                  </a:lnTo>
                  <a:lnTo>
                    <a:pt x="56" y="4"/>
                  </a:lnTo>
                  <a:lnTo>
                    <a:pt x="61" y="9"/>
                  </a:lnTo>
                  <a:lnTo>
                    <a:pt x="67" y="17"/>
                  </a:lnTo>
                  <a:lnTo>
                    <a:pt x="70" y="21"/>
                  </a:lnTo>
                  <a:lnTo>
                    <a:pt x="70" y="32"/>
                  </a:lnTo>
                  <a:lnTo>
                    <a:pt x="74" y="39"/>
                  </a:lnTo>
                  <a:lnTo>
                    <a:pt x="74" y="45"/>
                  </a:lnTo>
                  <a:lnTo>
                    <a:pt x="74" y="49"/>
                  </a:lnTo>
                  <a:lnTo>
                    <a:pt x="70" y="49"/>
                  </a:lnTo>
                  <a:lnTo>
                    <a:pt x="70" y="52"/>
                  </a:lnTo>
                  <a:close/>
                </a:path>
              </a:pathLst>
            </a:custGeom>
            <a:solidFill>
              <a:srgbClr val="DC2B19"/>
            </a:solidFill>
            <a:ln w="9525">
              <a:noFill/>
              <a:round/>
              <a:headEnd/>
              <a:tailEnd/>
            </a:ln>
          </p:spPr>
          <p:txBody>
            <a:bodyPr/>
            <a:lstStyle/>
            <a:p>
              <a:endParaRPr lang="sv-SE">
                <a:latin typeface="+mj-lt"/>
              </a:endParaRPr>
            </a:p>
          </p:txBody>
        </p:sp>
        <p:sp>
          <p:nvSpPr>
            <p:cNvPr id="26659" name="Freeform 39"/>
            <p:cNvSpPr>
              <a:spLocks/>
            </p:cNvSpPr>
            <p:nvPr/>
          </p:nvSpPr>
          <p:spPr bwMode="auto">
            <a:xfrm>
              <a:off x="1877" y="2941"/>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1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70" y="52"/>
                  </a:moveTo>
                  <a:lnTo>
                    <a:pt x="70" y="56"/>
                  </a:lnTo>
                  <a:lnTo>
                    <a:pt x="67" y="62"/>
                  </a:lnTo>
                  <a:lnTo>
                    <a:pt x="61" y="65"/>
                  </a:lnTo>
                  <a:lnTo>
                    <a:pt x="56" y="69"/>
                  </a:lnTo>
                  <a:lnTo>
                    <a:pt x="52" y="69"/>
                  </a:lnTo>
                  <a:lnTo>
                    <a:pt x="48" y="75"/>
                  </a:lnTo>
                  <a:lnTo>
                    <a:pt x="44" y="75"/>
                  </a:lnTo>
                  <a:lnTo>
                    <a:pt x="35" y="75"/>
                  </a:lnTo>
                  <a:lnTo>
                    <a:pt x="31" y="75"/>
                  </a:lnTo>
                  <a:lnTo>
                    <a:pt x="22" y="69"/>
                  </a:lnTo>
                  <a:lnTo>
                    <a:pt x="16" y="69"/>
                  </a:lnTo>
                  <a:lnTo>
                    <a:pt x="9" y="65"/>
                  </a:lnTo>
                  <a:lnTo>
                    <a:pt x="3" y="56"/>
                  </a:lnTo>
                  <a:lnTo>
                    <a:pt x="0" y="52"/>
                  </a:lnTo>
                  <a:lnTo>
                    <a:pt x="0" y="45"/>
                  </a:lnTo>
                  <a:lnTo>
                    <a:pt x="0" y="39"/>
                  </a:lnTo>
                  <a:lnTo>
                    <a:pt x="0" y="32"/>
                  </a:lnTo>
                  <a:lnTo>
                    <a:pt x="0" y="21"/>
                  </a:lnTo>
                  <a:lnTo>
                    <a:pt x="3" y="17"/>
                  </a:lnTo>
                  <a:lnTo>
                    <a:pt x="9" y="9"/>
                  </a:lnTo>
                  <a:lnTo>
                    <a:pt x="16" y="4"/>
                  </a:lnTo>
                  <a:lnTo>
                    <a:pt x="22" y="4"/>
                  </a:lnTo>
                  <a:lnTo>
                    <a:pt x="31" y="0"/>
                  </a:lnTo>
                  <a:lnTo>
                    <a:pt x="35" y="0"/>
                  </a:lnTo>
                  <a:lnTo>
                    <a:pt x="44" y="0"/>
                  </a:lnTo>
                  <a:lnTo>
                    <a:pt x="52" y="4"/>
                  </a:lnTo>
                  <a:lnTo>
                    <a:pt x="56" y="4"/>
                  </a:lnTo>
                  <a:lnTo>
                    <a:pt x="61" y="9"/>
                  </a:lnTo>
                  <a:lnTo>
                    <a:pt x="67" y="17"/>
                  </a:lnTo>
                  <a:lnTo>
                    <a:pt x="70" y="21"/>
                  </a:lnTo>
                  <a:lnTo>
                    <a:pt x="70" y="32"/>
                  </a:lnTo>
                  <a:lnTo>
                    <a:pt x="74" y="39"/>
                  </a:lnTo>
                  <a:lnTo>
                    <a:pt x="74" y="45"/>
                  </a:lnTo>
                  <a:lnTo>
                    <a:pt x="74" y="49"/>
                  </a:lnTo>
                  <a:lnTo>
                    <a:pt x="70" y="49"/>
                  </a:lnTo>
                  <a:lnTo>
                    <a:pt x="70" y="52"/>
                  </a:lnTo>
                  <a:close/>
                </a:path>
              </a:pathLst>
            </a:custGeom>
            <a:solidFill>
              <a:srgbClr val="E87B14"/>
            </a:solidFill>
            <a:ln w="9525">
              <a:noFill/>
              <a:round/>
              <a:headEnd/>
              <a:tailEnd/>
            </a:ln>
          </p:spPr>
          <p:txBody>
            <a:bodyPr/>
            <a:lstStyle/>
            <a:p>
              <a:endParaRPr lang="sv-SE">
                <a:latin typeface="+mj-lt"/>
              </a:endParaRPr>
            </a:p>
          </p:txBody>
        </p:sp>
        <p:sp>
          <p:nvSpPr>
            <p:cNvPr id="26660" name="Freeform 40"/>
            <p:cNvSpPr>
              <a:spLocks/>
            </p:cNvSpPr>
            <p:nvPr/>
          </p:nvSpPr>
          <p:spPr bwMode="auto">
            <a:xfrm>
              <a:off x="1676" y="2453"/>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5"/>
                <a:gd name="T110" fmla="*/ 74 w 7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5">
                  <a:moveTo>
                    <a:pt x="70" y="48"/>
                  </a:moveTo>
                  <a:lnTo>
                    <a:pt x="67" y="56"/>
                  </a:lnTo>
                  <a:lnTo>
                    <a:pt x="67" y="60"/>
                  </a:lnTo>
                  <a:lnTo>
                    <a:pt x="63" y="65"/>
                  </a:lnTo>
                  <a:lnTo>
                    <a:pt x="57" y="65"/>
                  </a:lnTo>
                  <a:lnTo>
                    <a:pt x="54" y="69"/>
                  </a:lnTo>
                  <a:lnTo>
                    <a:pt x="50" y="75"/>
                  </a:lnTo>
                  <a:lnTo>
                    <a:pt x="39" y="75"/>
                  </a:lnTo>
                  <a:lnTo>
                    <a:pt x="35" y="75"/>
                  </a:lnTo>
                  <a:lnTo>
                    <a:pt x="31" y="75"/>
                  </a:lnTo>
                  <a:lnTo>
                    <a:pt x="22" y="69"/>
                  </a:lnTo>
                  <a:lnTo>
                    <a:pt x="15" y="65"/>
                  </a:lnTo>
                  <a:lnTo>
                    <a:pt x="11" y="60"/>
                  </a:lnTo>
                  <a:lnTo>
                    <a:pt x="5" y="56"/>
                  </a:lnTo>
                  <a:lnTo>
                    <a:pt x="0" y="52"/>
                  </a:lnTo>
                  <a:lnTo>
                    <a:pt x="0" y="43"/>
                  </a:lnTo>
                  <a:lnTo>
                    <a:pt x="0" y="39"/>
                  </a:lnTo>
                  <a:lnTo>
                    <a:pt x="0" y="32"/>
                  </a:lnTo>
                  <a:lnTo>
                    <a:pt x="0" y="21"/>
                  </a:lnTo>
                  <a:lnTo>
                    <a:pt x="5" y="17"/>
                  </a:lnTo>
                  <a:lnTo>
                    <a:pt x="11" y="8"/>
                  </a:lnTo>
                  <a:lnTo>
                    <a:pt x="15" y="4"/>
                  </a:lnTo>
                  <a:lnTo>
                    <a:pt x="22" y="4"/>
                  </a:lnTo>
                  <a:lnTo>
                    <a:pt x="31" y="0"/>
                  </a:lnTo>
                  <a:lnTo>
                    <a:pt x="35" y="0"/>
                  </a:lnTo>
                  <a:lnTo>
                    <a:pt x="44" y="0"/>
                  </a:lnTo>
                  <a:lnTo>
                    <a:pt x="50" y="4"/>
                  </a:lnTo>
                  <a:lnTo>
                    <a:pt x="57" y="4"/>
                  </a:lnTo>
                  <a:lnTo>
                    <a:pt x="63" y="8"/>
                  </a:lnTo>
                  <a:lnTo>
                    <a:pt x="67" y="17"/>
                  </a:lnTo>
                  <a:lnTo>
                    <a:pt x="70" y="21"/>
                  </a:lnTo>
                  <a:lnTo>
                    <a:pt x="74" y="32"/>
                  </a:lnTo>
                  <a:lnTo>
                    <a:pt x="74" y="39"/>
                  </a:lnTo>
                  <a:lnTo>
                    <a:pt x="74" y="43"/>
                  </a:lnTo>
                  <a:lnTo>
                    <a:pt x="70" y="43"/>
                  </a:lnTo>
                  <a:lnTo>
                    <a:pt x="70" y="48"/>
                  </a:lnTo>
                  <a:close/>
                </a:path>
              </a:pathLst>
            </a:custGeom>
            <a:solidFill>
              <a:srgbClr val="DC2B19"/>
            </a:solidFill>
            <a:ln w="9525">
              <a:noFill/>
              <a:round/>
              <a:headEnd/>
              <a:tailEnd/>
            </a:ln>
          </p:spPr>
          <p:txBody>
            <a:bodyPr/>
            <a:lstStyle/>
            <a:p>
              <a:endParaRPr lang="sv-SE">
                <a:latin typeface="+mj-lt"/>
              </a:endParaRPr>
            </a:p>
          </p:txBody>
        </p:sp>
        <p:sp>
          <p:nvSpPr>
            <p:cNvPr id="26661" name="Freeform 41"/>
            <p:cNvSpPr>
              <a:spLocks/>
            </p:cNvSpPr>
            <p:nvPr/>
          </p:nvSpPr>
          <p:spPr bwMode="auto">
            <a:xfrm>
              <a:off x="1676" y="2453"/>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5"/>
                <a:gd name="T110" fmla="*/ 74 w 7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5">
                  <a:moveTo>
                    <a:pt x="70" y="48"/>
                  </a:moveTo>
                  <a:lnTo>
                    <a:pt x="67" y="56"/>
                  </a:lnTo>
                  <a:lnTo>
                    <a:pt x="67" y="60"/>
                  </a:lnTo>
                  <a:lnTo>
                    <a:pt x="63" y="65"/>
                  </a:lnTo>
                  <a:lnTo>
                    <a:pt x="57" y="65"/>
                  </a:lnTo>
                  <a:lnTo>
                    <a:pt x="54" y="69"/>
                  </a:lnTo>
                  <a:lnTo>
                    <a:pt x="50" y="75"/>
                  </a:lnTo>
                  <a:lnTo>
                    <a:pt x="39" y="75"/>
                  </a:lnTo>
                  <a:lnTo>
                    <a:pt x="35" y="75"/>
                  </a:lnTo>
                  <a:lnTo>
                    <a:pt x="31" y="75"/>
                  </a:lnTo>
                  <a:lnTo>
                    <a:pt x="22" y="69"/>
                  </a:lnTo>
                  <a:lnTo>
                    <a:pt x="15" y="65"/>
                  </a:lnTo>
                  <a:lnTo>
                    <a:pt x="11" y="60"/>
                  </a:lnTo>
                  <a:lnTo>
                    <a:pt x="5" y="56"/>
                  </a:lnTo>
                  <a:lnTo>
                    <a:pt x="0" y="52"/>
                  </a:lnTo>
                  <a:lnTo>
                    <a:pt x="0" y="43"/>
                  </a:lnTo>
                  <a:lnTo>
                    <a:pt x="0" y="39"/>
                  </a:lnTo>
                  <a:lnTo>
                    <a:pt x="0" y="32"/>
                  </a:lnTo>
                  <a:lnTo>
                    <a:pt x="0" y="21"/>
                  </a:lnTo>
                  <a:lnTo>
                    <a:pt x="5" y="17"/>
                  </a:lnTo>
                  <a:lnTo>
                    <a:pt x="11" y="8"/>
                  </a:lnTo>
                  <a:lnTo>
                    <a:pt x="15" y="4"/>
                  </a:lnTo>
                  <a:lnTo>
                    <a:pt x="22" y="4"/>
                  </a:lnTo>
                  <a:lnTo>
                    <a:pt x="31" y="0"/>
                  </a:lnTo>
                  <a:lnTo>
                    <a:pt x="35" y="0"/>
                  </a:lnTo>
                  <a:lnTo>
                    <a:pt x="44" y="0"/>
                  </a:lnTo>
                  <a:lnTo>
                    <a:pt x="50" y="4"/>
                  </a:lnTo>
                  <a:lnTo>
                    <a:pt x="57" y="4"/>
                  </a:lnTo>
                  <a:lnTo>
                    <a:pt x="63" y="8"/>
                  </a:lnTo>
                  <a:lnTo>
                    <a:pt x="67" y="17"/>
                  </a:lnTo>
                  <a:lnTo>
                    <a:pt x="70" y="21"/>
                  </a:lnTo>
                  <a:lnTo>
                    <a:pt x="74" y="32"/>
                  </a:lnTo>
                  <a:lnTo>
                    <a:pt x="74" y="39"/>
                  </a:lnTo>
                  <a:lnTo>
                    <a:pt x="74" y="43"/>
                  </a:lnTo>
                  <a:lnTo>
                    <a:pt x="70" y="43"/>
                  </a:lnTo>
                  <a:lnTo>
                    <a:pt x="70" y="48"/>
                  </a:lnTo>
                  <a:close/>
                </a:path>
              </a:pathLst>
            </a:custGeom>
            <a:solidFill>
              <a:srgbClr val="E87B14"/>
            </a:solidFill>
            <a:ln w="9525">
              <a:noFill/>
              <a:round/>
              <a:headEnd/>
              <a:tailEnd/>
            </a:ln>
          </p:spPr>
          <p:txBody>
            <a:bodyPr/>
            <a:lstStyle/>
            <a:p>
              <a:endParaRPr lang="sv-SE">
                <a:latin typeface="+mj-lt"/>
              </a:endParaRPr>
            </a:p>
          </p:txBody>
        </p:sp>
        <p:sp>
          <p:nvSpPr>
            <p:cNvPr id="26662" name="Freeform 42"/>
            <p:cNvSpPr>
              <a:spLocks/>
            </p:cNvSpPr>
            <p:nvPr/>
          </p:nvSpPr>
          <p:spPr bwMode="auto">
            <a:xfrm>
              <a:off x="2041" y="1997"/>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2"/>
                  </a:moveTo>
                  <a:lnTo>
                    <a:pt x="71" y="58"/>
                  </a:lnTo>
                  <a:lnTo>
                    <a:pt x="67" y="62"/>
                  </a:lnTo>
                  <a:lnTo>
                    <a:pt x="60" y="65"/>
                  </a:lnTo>
                  <a:lnTo>
                    <a:pt x="56" y="71"/>
                  </a:lnTo>
                  <a:lnTo>
                    <a:pt x="52" y="75"/>
                  </a:lnTo>
                  <a:lnTo>
                    <a:pt x="49" y="75"/>
                  </a:lnTo>
                  <a:lnTo>
                    <a:pt x="43" y="78"/>
                  </a:lnTo>
                  <a:lnTo>
                    <a:pt x="39" y="78"/>
                  </a:lnTo>
                  <a:lnTo>
                    <a:pt x="32" y="75"/>
                  </a:lnTo>
                  <a:lnTo>
                    <a:pt x="23" y="75"/>
                  </a:lnTo>
                  <a:lnTo>
                    <a:pt x="19" y="71"/>
                  </a:lnTo>
                  <a:lnTo>
                    <a:pt x="13" y="65"/>
                  </a:lnTo>
                  <a:lnTo>
                    <a:pt x="4" y="62"/>
                  </a:lnTo>
                  <a:lnTo>
                    <a:pt x="4" y="52"/>
                  </a:lnTo>
                  <a:lnTo>
                    <a:pt x="0" y="47"/>
                  </a:lnTo>
                  <a:lnTo>
                    <a:pt x="0" y="39"/>
                  </a:lnTo>
                  <a:lnTo>
                    <a:pt x="0" y="30"/>
                  </a:lnTo>
                  <a:lnTo>
                    <a:pt x="4" y="26"/>
                  </a:lnTo>
                  <a:lnTo>
                    <a:pt x="4" y="19"/>
                  </a:lnTo>
                  <a:lnTo>
                    <a:pt x="13" y="13"/>
                  </a:lnTo>
                  <a:lnTo>
                    <a:pt x="19" y="9"/>
                  </a:lnTo>
                  <a:lnTo>
                    <a:pt x="23" y="4"/>
                  </a:lnTo>
                  <a:lnTo>
                    <a:pt x="32" y="4"/>
                  </a:lnTo>
                  <a:lnTo>
                    <a:pt x="39" y="0"/>
                  </a:lnTo>
                  <a:lnTo>
                    <a:pt x="43" y="4"/>
                  </a:lnTo>
                  <a:lnTo>
                    <a:pt x="52" y="4"/>
                  </a:lnTo>
                  <a:lnTo>
                    <a:pt x="56" y="9"/>
                  </a:lnTo>
                  <a:lnTo>
                    <a:pt x="60" y="13"/>
                  </a:lnTo>
                  <a:lnTo>
                    <a:pt x="71" y="19"/>
                  </a:lnTo>
                  <a:lnTo>
                    <a:pt x="71" y="26"/>
                  </a:lnTo>
                  <a:lnTo>
                    <a:pt x="75" y="30"/>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663" name="Freeform 43"/>
            <p:cNvSpPr>
              <a:spLocks/>
            </p:cNvSpPr>
            <p:nvPr/>
          </p:nvSpPr>
          <p:spPr bwMode="auto">
            <a:xfrm>
              <a:off x="2041" y="1997"/>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2"/>
                  </a:moveTo>
                  <a:lnTo>
                    <a:pt x="71" y="58"/>
                  </a:lnTo>
                  <a:lnTo>
                    <a:pt x="67" y="62"/>
                  </a:lnTo>
                  <a:lnTo>
                    <a:pt x="60" y="65"/>
                  </a:lnTo>
                  <a:lnTo>
                    <a:pt x="56" y="71"/>
                  </a:lnTo>
                  <a:lnTo>
                    <a:pt x="52" y="75"/>
                  </a:lnTo>
                  <a:lnTo>
                    <a:pt x="49" y="75"/>
                  </a:lnTo>
                  <a:lnTo>
                    <a:pt x="43" y="78"/>
                  </a:lnTo>
                  <a:lnTo>
                    <a:pt x="39" y="78"/>
                  </a:lnTo>
                  <a:lnTo>
                    <a:pt x="32" y="75"/>
                  </a:lnTo>
                  <a:lnTo>
                    <a:pt x="23" y="75"/>
                  </a:lnTo>
                  <a:lnTo>
                    <a:pt x="19" y="71"/>
                  </a:lnTo>
                  <a:lnTo>
                    <a:pt x="13" y="65"/>
                  </a:lnTo>
                  <a:lnTo>
                    <a:pt x="4" y="62"/>
                  </a:lnTo>
                  <a:lnTo>
                    <a:pt x="4" y="52"/>
                  </a:lnTo>
                  <a:lnTo>
                    <a:pt x="0" y="47"/>
                  </a:lnTo>
                  <a:lnTo>
                    <a:pt x="0" y="39"/>
                  </a:lnTo>
                  <a:lnTo>
                    <a:pt x="0" y="30"/>
                  </a:lnTo>
                  <a:lnTo>
                    <a:pt x="4" y="26"/>
                  </a:lnTo>
                  <a:lnTo>
                    <a:pt x="4" y="19"/>
                  </a:lnTo>
                  <a:lnTo>
                    <a:pt x="13" y="13"/>
                  </a:lnTo>
                  <a:lnTo>
                    <a:pt x="19" y="9"/>
                  </a:lnTo>
                  <a:lnTo>
                    <a:pt x="23" y="4"/>
                  </a:lnTo>
                  <a:lnTo>
                    <a:pt x="32" y="4"/>
                  </a:lnTo>
                  <a:lnTo>
                    <a:pt x="39" y="0"/>
                  </a:lnTo>
                  <a:lnTo>
                    <a:pt x="43" y="4"/>
                  </a:lnTo>
                  <a:lnTo>
                    <a:pt x="52" y="4"/>
                  </a:lnTo>
                  <a:lnTo>
                    <a:pt x="56" y="9"/>
                  </a:lnTo>
                  <a:lnTo>
                    <a:pt x="60" y="13"/>
                  </a:lnTo>
                  <a:lnTo>
                    <a:pt x="71" y="19"/>
                  </a:lnTo>
                  <a:lnTo>
                    <a:pt x="71" y="26"/>
                  </a:lnTo>
                  <a:lnTo>
                    <a:pt x="75" y="30"/>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664" name="Freeform 44"/>
            <p:cNvSpPr>
              <a:spLocks/>
            </p:cNvSpPr>
            <p:nvPr/>
          </p:nvSpPr>
          <p:spPr bwMode="auto">
            <a:xfrm>
              <a:off x="2163" y="1859"/>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4"/>
                  </a:moveTo>
                  <a:lnTo>
                    <a:pt x="71" y="57"/>
                  </a:lnTo>
                  <a:lnTo>
                    <a:pt x="67" y="61"/>
                  </a:lnTo>
                  <a:lnTo>
                    <a:pt x="67" y="65"/>
                  </a:lnTo>
                  <a:lnTo>
                    <a:pt x="62" y="70"/>
                  </a:lnTo>
                  <a:lnTo>
                    <a:pt x="54" y="74"/>
                  </a:lnTo>
                  <a:lnTo>
                    <a:pt x="49" y="74"/>
                  </a:lnTo>
                  <a:lnTo>
                    <a:pt x="43" y="78"/>
                  </a:lnTo>
                  <a:lnTo>
                    <a:pt x="39" y="78"/>
                  </a:lnTo>
                  <a:lnTo>
                    <a:pt x="32" y="78"/>
                  </a:lnTo>
                  <a:lnTo>
                    <a:pt x="23" y="74"/>
                  </a:lnTo>
                  <a:lnTo>
                    <a:pt x="19" y="70"/>
                  </a:lnTo>
                  <a:lnTo>
                    <a:pt x="15" y="65"/>
                  </a:lnTo>
                  <a:lnTo>
                    <a:pt x="10" y="61"/>
                  </a:lnTo>
                  <a:lnTo>
                    <a:pt x="4" y="57"/>
                  </a:lnTo>
                  <a:lnTo>
                    <a:pt x="0" y="46"/>
                  </a:lnTo>
                  <a:lnTo>
                    <a:pt x="0" y="39"/>
                  </a:lnTo>
                  <a:lnTo>
                    <a:pt x="0" y="35"/>
                  </a:lnTo>
                  <a:lnTo>
                    <a:pt x="4" y="26"/>
                  </a:lnTo>
                  <a:lnTo>
                    <a:pt x="10" y="18"/>
                  </a:lnTo>
                  <a:lnTo>
                    <a:pt x="15" y="13"/>
                  </a:lnTo>
                  <a:lnTo>
                    <a:pt x="19" y="9"/>
                  </a:lnTo>
                  <a:lnTo>
                    <a:pt x="23" y="5"/>
                  </a:lnTo>
                  <a:lnTo>
                    <a:pt x="32" y="5"/>
                  </a:lnTo>
                  <a:lnTo>
                    <a:pt x="39" y="0"/>
                  </a:lnTo>
                  <a:lnTo>
                    <a:pt x="43" y="5"/>
                  </a:lnTo>
                  <a:lnTo>
                    <a:pt x="54" y="5"/>
                  </a:lnTo>
                  <a:lnTo>
                    <a:pt x="58" y="9"/>
                  </a:lnTo>
                  <a:lnTo>
                    <a:pt x="67" y="13"/>
                  </a:lnTo>
                  <a:lnTo>
                    <a:pt x="71" y="18"/>
                  </a:lnTo>
                  <a:lnTo>
                    <a:pt x="71" y="26"/>
                  </a:lnTo>
                  <a:lnTo>
                    <a:pt x="75" y="35"/>
                  </a:lnTo>
                  <a:lnTo>
                    <a:pt x="75" y="39"/>
                  </a:lnTo>
                  <a:lnTo>
                    <a:pt x="75" y="42"/>
                  </a:lnTo>
                  <a:lnTo>
                    <a:pt x="75" y="46"/>
                  </a:lnTo>
                  <a:lnTo>
                    <a:pt x="75" y="54"/>
                  </a:lnTo>
                  <a:close/>
                </a:path>
              </a:pathLst>
            </a:custGeom>
            <a:solidFill>
              <a:srgbClr val="E87B14"/>
            </a:solidFill>
            <a:ln w="9525">
              <a:noFill/>
              <a:round/>
              <a:headEnd/>
              <a:tailEnd/>
            </a:ln>
          </p:spPr>
          <p:txBody>
            <a:bodyPr/>
            <a:lstStyle/>
            <a:p>
              <a:endParaRPr lang="sv-SE">
                <a:latin typeface="+mj-lt"/>
              </a:endParaRPr>
            </a:p>
          </p:txBody>
        </p:sp>
        <p:sp>
          <p:nvSpPr>
            <p:cNvPr id="26665" name="Freeform 45"/>
            <p:cNvSpPr>
              <a:spLocks/>
            </p:cNvSpPr>
            <p:nvPr/>
          </p:nvSpPr>
          <p:spPr bwMode="auto">
            <a:xfrm>
              <a:off x="2163" y="1859"/>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4"/>
                  </a:moveTo>
                  <a:lnTo>
                    <a:pt x="71" y="57"/>
                  </a:lnTo>
                  <a:lnTo>
                    <a:pt x="67" y="61"/>
                  </a:lnTo>
                  <a:lnTo>
                    <a:pt x="67" y="65"/>
                  </a:lnTo>
                  <a:lnTo>
                    <a:pt x="62" y="70"/>
                  </a:lnTo>
                  <a:lnTo>
                    <a:pt x="54" y="74"/>
                  </a:lnTo>
                  <a:lnTo>
                    <a:pt x="49" y="74"/>
                  </a:lnTo>
                  <a:lnTo>
                    <a:pt x="43" y="78"/>
                  </a:lnTo>
                  <a:lnTo>
                    <a:pt x="39" y="78"/>
                  </a:lnTo>
                  <a:lnTo>
                    <a:pt x="32" y="78"/>
                  </a:lnTo>
                  <a:lnTo>
                    <a:pt x="23" y="74"/>
                  </a:lnTo>
                  <a:lnTo>
                    <a:pt x="19" y="70"/>
                  </a:lnTo>
                  <a:lnTo>
                    <a:pt x="15" y="65"/>
                  </a:lnTo>
                  <a:lnTo>
                    <a:pt x="10" y="61"/>
                  </a:lnTo>
                  <a:lnTo>
                    <a:pt x="4" y="57"/>
                  </a:lnTo>
                  <a:lnTo>
                    <a:pt x="0" y="46"/>
                  </a:lnTo>
                  <a:lnTo>
                    <a:pt x="0" y="39"/>
                  </a:lnTo>
                  <a:lnTo>
                    <a:pt x="0" y="35"/>
                  </a:lnTo>
                  <a:lnTo>
                    <a:pt x="4" y="26"/>
                  </a:lnTo>
                  <a:lnTo>
                    <a:pt x="10" y="18"/>
                  </a:lnTo>
                  <a:lnTo>
                    <a:pt x="15" y="13"/>
                  </a:lnTo>
                  <a:lnTo>
                    <a:pt x="19" y="9"/>
                  </a:lnTo>
                  <a:lnTo>
                    <a:pt x="23" y="5"/>
                  </a:lnTo>
                  <a:lnTo>
                    <a:pt x="32" y="5"/>
                  </a:lnTo>
                  <a:lnTo>
                    <a:pt x="39" y="0"/>
                  </a:lnTo>
                  <a:lnTo>
                    <a:pt x="43" y="5"/>
                  </a:lnTo>
                  <a:lnTo>
                    <a:pt x="54" y="5"/>
                  </a:lnTo>
                  <a:lnTo>
                    <a:pt x="58" y="9"/>
                  </a:lnTo>
                  <a:lnTo>
                    <a:pt x="67" y="13"/>
                  </a:lnTo>
                  <a:lnTo>
                    <a:pt x="71" y="18"/>
                  </a:lnTo>
                  <a:lnTo>
                    <a:pt x="71" y="26"/>
                  </a:lnTo>
                  <a:lnTo>
                    <a:pt x="75" y="35"/>
                  </a:lnTo>
                  <a:lnTo>
                    <a:pt x="75" y="39"/>
                  </a:lnTo>
                  <a:lnTo>
                    <a:pt x="75" y="42"/>
                  </a:lnTo>
                  <a:lnTo>
                    <a:pt x="75" y="46"/>
                  </a:lnTo>
                  <a:lnTo>
                    <a:pt x="75" y="54"/>
                  </a:lnTo>
                  <a:close/>
                </a:path>
              </a:pathLst>
            </a:custGeom>
            <a:solidFill>
              <a:srgbClr val="E87B14"/>
            </a:solidFill>
            <a:ln w="9525">
              <a:noFill/>
              <a:round/>
              <a:headEnd/>
              <a:tailEnd/>
            </a:ln>
          </p:spPr>
          <p:txBody>
            <a:bodyPr/>
            <a:lstStyle/>
            <a:p>
              <a:endParaRPr lang="sv-SE">
                <a:latin typeface="+mj-lt"/>
              </a:endParaRPr>
            </a:p>
          </p:txBody>
        </p:sp>
        <p:sp>
          <p:nvSpPr>
            <p:cNvPr id="26666" name="Freeform 46"/>
            <p:cNvSpPr>
              <a:spLocks/>
            </p:cNvSpPr>
            <p:nvPr/>
          </p:nvSpPr>
          <p:spPr bwMode="auto">
            <a:xfrm>
              <a:off x="2083" y="1673"/>
              <a:ext cx="37" cy="38"/>
            </a:xfrm>
            <a:custGeom>
              <a:avLst/>
              <a:gdLst>
                <a:gd name="T0" fmla="*/ 0 w 75"/>
                <a:gd name="T1" fmla="*/ 0 h 77"/>
                <a:gd name="T2" fmla="*/ 0 w 75"/>
                <a:gd name="T3" fmla="*/ 0 h 77"/>
                <a:gd name="T4" fmla="*/ 0 w 75"/>
                <a:gd name="T5" fmla="*/ 0 h 77"/>
                <a:gd name="T6" fmla="*/ 0 w 75"/>
                <a:gd name="T7" fmla="*/ 0 h 77"/>
                <a:gd name="T8" fmla="*/ 0 w 75"/>
                <a:gd name="T9" fmla="*/ 0 h 77"/>
                <a:gd name="T10" fmla="*/ 0 w 75"/>
                <a:gd name="T11" fmla="*/ 0 h 77"/>
                <a:gd name="T12" fmla="*/ 0 w 75"/>
                <a:gd name="T13" fmla="*/ 0 h 77"/>
                <a:gd name="T14" fmla="*/ 0 w 75"/>
                <a:gd name="T15" fmla="*/ 0 h 77"/>
                <a:gd name="T16" fmla="*/ 0 w 75"/>
                <a:gd name="T17" fmla="*/ 0 h 77"/>
                <a:gd name="T18" fmla="*/ 0 w 75"/>
                <a:gd name="T19" fmla="*/ 0 h 77"/>
                <a:gd name="T20" fmla="*/ 0 w 75"/>
                <a:gd name="T21" fmla="*/ 0 h 77"/>
                <a:gd name="T22" fmla="*/ 0 w 75"/>
                <a:gd name="T23" fmla="*/ 0 h 77"/>
                <a:gd name="T24" fmla="*/ 0 w 75"/>
                <a:gd name="T25" fmla="*/ 0 h 77"/>
                <a:gd name="T26" fmla="*/ 0 w 75"/>
                <a:gd name="T27" fmla="*/ 0 h 77"/>
                <a:gd name="T28" fmla="*/ 0 w 75"/>
                <a:gd name="T29" fmla="*/ 0 h 77"/>
                <a:gd name="T30" fmla="*/ 0 w 75"/>
                <a:gd name="T31" fmla="*/ 0 h 77"/>
                <a:gd name="T32" fmla="*/ 0 w 75"/>
                <a:gd name="T33" fmla="*/ 0 h 77"/>
                <a:gd name="T34" fmla="*/ 0 w 75"/>
                <a:gd name="T35" fmla="*/ 0 h 77"/>
                <a:gd name="T36" fmla="*/ 0 w 75"/>
                <a:gd name="T37" fmla="*/ 0 h 77"/>
                <a:gd name="T38" fmla="*/ 0 w 75"/>
                <a:gd name="T39" fmla="*/ 0 h 77"/>
                <a:gd name="T40" fmla="*/ 0 w 75"/>
                <a:gd name="T41" fmla="*/ 0 h 77"/>
                <a:gd name="T42" fmla="*/ 0 w 75"/>
                <a:gd name="T43" fmla="*/ 0 h 77"/>
                <a:gd name="T44" fmla="*/ 0 w 75"/>
                <a:gd name="T45" fmla="*/ 0 h 77"/>
                <a:gd name="T46" fmla="*/ 0 w 75"/>
                <a:gd name="T47" fmla="*/ 0 h 77"/>
                <a:gd name="T48" fmla="*/ 0 w 75"/>
                <a:gd name="T49" fmla="*/ 0 h 77"/>
                <a:gd name="T50" fmla="*/ 0 w 75"/>
                <a:gd name="T51" fmla="*/ 0 h 77"/>
                <a:gd name="T52" fmla="*/ 0 w 75"/>
                <a:gd name="T53" fmla="*/ 0 h 77"/>
                <a:gd name="T54" fmla="*/ 0 w 75"/>
                <a:gd name="T55" fmla="*/ 0 h 77"/>
                <a:gd name="T56" fmla="*/ 0 w 75"/>
                <a:gd name="T57" fmla="*/ 0 h 77"/>
                <a:gd name="T58" fmla="*/ 0 w 75"/>
                <a:gd name="T59" fmla="*/ 0 h 77"/>
                <a:gd name="T60" fmla="*/ 0 w 75"/>
                <a:gd name="T61" fmla="*/ 0 h 77"/>
                <a:gd name="T62" fmla="*/ 0 w 75"/>
                <a:gd name="T63" fmla="*/ 0 h 77"/>
                <a:gd name="T64" fmla="*/ 0 w 75"/>
                <a:gd name="T65" fmla="*/ 0 h 77"/>
                <a:gd name="T66" fmla="*/ 0 w 75"/>
                <a:gd name="T67" fmla="*/ 0 h 77"/>
                <a:gd name="T68" fmla="*/ 0 w 75"/>
                <a:gd name="T69" fmla="*/ 0 h 77"/>
                <a:gd name="T70" fmla="*/ 0 w 75"/>
                <a:gd name="T71" fmla="*/ 0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7"/>
                <a:gd name="T110" fmla="*/ 75 w 75"/>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7">
                  <a:moveTo>
                    <a:pt x="75" y="54"/>
                  </a:moveTo>
                  <a:lnTo>
                    <a:pt x="69" y="60"/>
                  </a:lnTo>
                  <a:lnTo>
                    <a:pt x="63" y="64"/>
                  </a:lnTo>
                  <a:lnTo>
                    <a:pt x="63" y="67"/>
                  </a:lnTo>
                  <a:lnTo>
                    <a:pt x="60" y="71"/>
                  </a:lnTo>
                  <a:lnTo>
                    <a:pt x="52" y="71"/>
                  </a:lnTo>
                  <a:lnTo>
                    <a:pt x="47" y="77"/>
                  </a:lnTo>
                  <a:lnTo>
                    <a:pt x="43" y="77"/>
                  </a:lnTo>
                  <a:lnTo>
                    <a:pt x="39" y="77"/>
                  </a:lnTo>
                  <a:lnTo>
                    <a:pt x="30" y="77"/>
                  </a:lnTo>
                  <a:lnTo>
                    <a:pt x="24" y="77"/>
                  </a:lnTo>
                  <a:lnTo>
                    <a:pt x="17" y="71"/>
                  </a:lnTo>
                  <a:lnTo>
                    <a:pt x="11" y="67"/>
                  </a:lnTo>
                  <a:lnTo>
                    <a:pt x="8" y="64"/>
                  </a:lnTo>
                  <a:lnTo>
                    <a:pt x="4" y="54"/>
                  </a:lnTo>
                  <a:lnTo>
                    <a:pt x="4" y="49"/>
                  </a:lnTo>
                  <a:lnTo>
                    <a:pt x="0" y="41"/>
                  </a:lnTo>
                  <a:lnTo>
                    <a:pt x="4" y="32"/>
                  </a:lnTo>
                  <a:lnTo>
                    <a:pt x="4" y="28"/>
                  </a:lnTo>
                  <a:lnTo>
                    <a:pt x="8" y="19"/>
                  </a:lnTo>
                  <a:lnTo>
                    <a:pt x="11" y="15"/>
                  </a:lnTo>
                  <a:lnTo>
                    <a:pt x="17" y="12"/>
                  </a:lnTo>
                  <a:lnTo>
                    <a:pt x="24" y="8"/>
                  </a:lnTo>
                  <a:lnTo>
                    <a:pt x="30" y="0"/>
                  </a:lnTo>
                  <a:lnTo>
                    <a:pt x="39" y="0"/>
                  </a:lnTo>
                  <a:lnTo>
                    <a:pt x="47" y="0"/>
                  </a:lnTo>
                  <a:lnTo>
                    <a:pt x="52" y="8"/>
                  </a:lnTo>
                  <a:lnTo>
                    <a:pt x="60" y="12"/>
                  </a:lnTo>
                  <a:lnTo>
                    <a:pt x="63" y="15"/>
                  </a:lnTo>
                  <a:lnTo>
                    <a:pt x="69" y="19"/>
                  </a:lnTo>
                  <a:lnTo>
                    <a:pt x="75" y="28"/>
                  </a:lnTo>
                  <a:lnTo>
                    <a:pt x="75" y="32"/>
                  </a:lnTo>
                  <a:lnTo>
                    <a:pt x="75" y="41"/>
                  </a:lnTo>
                  <a:lnTo>
                    <a:pt x="75" y="45"/>
                  </a:lnTo>
                  <a:lnTo>
                    <a:pt x="75" y="49"/>
                  </a:lnTo>
                  <a:lnTo>
                    <a:pt x="75" y="54"/>
                  </a:lnTo>
                  <a:close/>
                </a:path>
              </a:pathLst>
            </a:custGeom>
            <a:solidFill>
              <a:srgbClr val="E87B14"/>
            </a:solidFill>
            <a:ln w="9525">
              <a:noFill/>
              <a:round/>
              <a:headEnd/>
              <a:tailEnd/>
            </a:ln>
          </p:spPr>
          <p:txBody>
            <a:bodyPr/>
            <a:lstStyle/>
            <a:p>
              <a:endParaRPr lang="sv-SE">
                <a:latin typeface="+mj-lt"/>
              </a:endParaRPr>
            </a:p>
          </p:txBody>
        </p:sp>
        <p:sp>
          <p:nvSpPr>
            <p:cNvPr id="26667" name="Freeform 47"/>
            <p:cNvSpPr>
              <a:spLocks/>
            </p:cNvSpPr>
            <p:nvPr/>
          </p:nvSpPr>
          <p:spPr bwMode="auto">
            <a:xfrm>
              <a:off x="2083" y="1673"/>
              <a:ext cx="37" cy="38"/>
            </a:xfrm>
            <a:custGeom>
              <a:avLst/>
              <a:gdLst>
                <a:gd name="T0" fmla="*/ 0 w 75"/>
                <a:gd name="T1" fmla="*/ 0 h 77"/>
                <a:gd name="T2" fmla="*/ 0 w 75"/>
                <a:gd name="T3" fmla="*/ 0 h 77"/>
                <a:gd name="T4" fmla="*/ 0 w 75"/>
                <a:gd name="T5" fmla="*/ 0 h 77"/>
                <a:gd name="T6" fmla="*/ 0 w 75"/>
                <a:gd name="T7" fmla="*/ 0 h 77"/>
                <a:gd name="T8" fmla="*/ 0 w 75"/>
                <a:gd name="T9" fmla="*/ 0 h 77"/>
                <a:gd name="T10" fmla="*/ 0 w 75"/>
                <a:gd name="T11" fmla="*/ 0 h 77"/>
                <a:gd name="T12" fmla="*/ 0 w 75"/>
                <a:gd name="T13" fmla="*/ 0 h 77"/>
                <a:gd name="T14" fmla="*/ 0 w 75"/>
                <a:gd name="T15" fmla="*/ 0 h 77"/>
                <a:gd name="T16" fmla="*/ 0 w 75"/>
                <a:gd name="T17" fmla="*/ 0 h 77"/>
                <a:gd name="T18" fmla="*/ 0 w 75"/>
                <a:gd name="T19" fmla="*/ 0 h 77"/>
                <a:gd name="T20" fmla="*/ 0 w 75"/>
                <a:gd name="T21" fmla="*/ 0 h 77"/>
                <a:gd name="T22" fmla="*/ 0 w 75"/>
                <a:gd name="T23" fmla="*/ 0 h 77"/>
                <a:gd name="T24" fmla="*/ 0 w 75"/>
                <a:gd name="T25" fmla="*/ 0 h 77"/>
                <a:gd name="T26" fmla="*/ 0 w 75"/>
                <a:gd name="T27" fmla="*/ 0 h 77"/>
                <a:gd name="T28" fmla="*/ 0 w 75"/>
                <a:gd name="T29" fmla="*/ 0 h 77"/>
                <a:gd name="T30" fmla="*/ 0 w 75"/>
                <a:gd name="T31" fmla="*/ 0 h 77"/>
                <a:gd name="T32" fmla="*/ 0 w 75"/>
                <a:gd name="T33" fmla="*/ 0 h 77"/>
                <a:gd name="T34" fmla="*/ 0 w 75"/>
                <a:gd name="T35" fmla="*/ 0 h 77"/>
                <a:gd name="T36" fmla="*/ 0 w 75"/>
                <a:gd name="T37" fmla="*/ 0 h 77"/>
                <a:gd name="T38" fmla="*/ 0 w 75"/>
                <a:gd name="T39" fmla="*/ 0 h 77"/>
                <a:gd name="T40" fmla="*/ 0 w 75"/>
                <a:gd name="T41" fmla="*/ 0 h 77"/>
                <a:gd name="T42" fmla="*/ 0 w 75"/>
                <a:gd name="T43" fmla="*/ 0 h 77"/>
                <a:gd name="T44" fmla="*/ 0 w 75"/>
                <a:gd name="T45" fmla="*/ 0 h 77"/>
                <a:gd name="T46" fmla="*/ 0 w 75"/>
                <a:gd name="T47" fmla="*/ 0 h 77"/>
                <a:gd name="T48" fmla="*/ 0 w 75"/>
                <a:gd name="T49" fmla="*/ 0 h 77"/>
                <a:gd name="T50" fmla="*/ 0 w 75"/>
                <a:gd name="T51" fmla="*/ 0 h 77"/>
                <a:gd name="T52" fmla="*/ 0 w 75"/>
                <a:gd name="T53" fmla="*/ 0 h 77"/>
                <a:gd name="T54" fmla="*/ 0 w 75"/>
                <a:gd name="T55" fmla="*/ 0 h 77"/>
                <a:gd name="T56" fmla="*/ 0 w 75"/>
                <a:gd name="T57" fmla="*/ 0 h 77"/>
                <a:gd name="T58" fmla="*/ 0 w 75"/>
                <a:gd name="T59" fmla="*/ 0 h 77"/>
                <a:gd name="T60" fmla="*/ 0 w 75"/>
                <a:gd name="T61" fmla="*/ 0 h 77"/>
                <a:gd name="T62" fmla="*/ 0 w 75"/>
                <a:gd name="T63" fmla="*/ 0 h 77"/>
                <a:gd name="T64" fmla="*/ 0 w 75"/>
                <a:gd name="T65" fmla="*/ 0 h 77"/>
                <a:gd name="T66" fmla="*/ 0 w 75"/>
                <a:gd name="T67" fmla="*/ 0 h 77"/>
                <a:gd name="T68" fmla="*/ 0 w 75"/>
                <a:gd name="T69" fmla="*/ 0 h 77"/>
                <a:gd name="T70" fmla="*/ 0 w 75"/>
                <a:gd name="T71" fmla="*/ 0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7"/>
                <a:gd name="T110" fmla="*/ 75 w 75"/>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7">
                  <a:moveTo>
                    <a:pt x="75" y="54"/>
                  </a:moveTo>
                  <a:lnTo>
                    <a:pt x="69" y="60"/>
                  </a:lnTo>
                  <a:lnTo>
                    <a:pt x="63" y="64"/>
                  </a:lnTo>
                  <a:lnTo>
                    <a:pt x="63" y="67"/>
                  </a:lnTo>
                  <a:lnTo>
                    <a:pt x="60" y="71"/>
                  </a:lnTo>
                  <a:lnTo>
                    <a:pt x="52" y="71"/>
                  </a:lnTo>
                  <a:lnTo>
                    <a:pt x="47" y="77"/>
                  </a:lnTo>
                  <a:lnTo>
                    <a:pt x="43" y="77"/>
                  </a:lnTo>
                  <a:lnTo>
                    <a:pt x="39" y="77"/>
                  </a:lnTo>
                  <a:lnTo>
                    <a:pt x="30" y="77"/>
                  </a:lnTo>
                  <a:lnTo>
                    <a:pt x="24" y="77"/>
                  </a:lnTo>
                  <a:lnTo>
                    <a:pt x="17" y="71"/>
                  </a:lnTo>
                  <a:lnTo>
                    <a:pt x="11" y="67"/>
                  </a:lnTo>
                  <a:lnTo>
                    <a:pt x="8" y="64"/>
                  </a:lnTo>
                  <a:lnTo>
                    <a:pt x="4" y="54"/>
                  </a:lnTo>
                  <a:lnTo>
                    <a:pt x="4" y="49"/>
                  </a:lnTo>
                  <a:lnTo>
                    <a:pt x="0" y="41"/>
                  </a:lnTo>
                  <a:lnTo>
                    <a:pt x="4" y="32"/>
                  </a:lnTo>
                  <a:lnTo>
                    <a:pt x="4" y="28"/>
                  </a:lnTo>
                  <a:lnTo>
                    <a:pt x="8" y="19"/>
                  </a:lnTo>
                  <a:lnTo>
                    <a:pt x="11" y="15"/>
                  </a:lnTo>
                  <a:lnTo>
                    <a:pt x="17" y="12"/>
                  </a:lnTo>
                  <a:lnTo>
                    <a:pt x="24" y="8"/>
                  </a:lnTo>
                  <a:lnTo>
                    <a:pt x="30" y="0"/>
                  </a:lnTo>
                  <a:lnTo>
                    <a:pt x="39" y="0"/>
                  </a:lnTo>
                  <a:lnTo>
                    <a:pt x="47" y="0"/>
                  </a:lnTo>
                  <a:lnTo>
                    <a:pt x="52" y="8"/>
                  </a:lnTo>
                  <a:lnTo>
                    <a:pt x="60" y="12"/>
                  </a:lnTo>
                  <a:lnTo>
                    <a:pt x="63" y="15"/>
                  </a:lnTo>
                  <a:lnTo>
                    <a:pt x="69" y="19"/>
                  </a:lnTo>
                  <a:lnTo>
                    <a:pt x="75" y="28"/>
                  </a:lnTo>
                  <a:lnTo>
                    <a:pt x="75" y="32"/>
                  </a:lnTo>
                  <a:lnTo>
                    <a:pt x="75" y="41"/>
                  </a:lnTo>
                  <a:lnTo>
                    <a:pt x="75" y="45"/>
                  </a:lnTo>
                  <a:lnTo>
                    <a:pt x="75" y="49"/>
                  </a:lnTo>
                  <a:lnTo>
                    <a:pt x="75" y="54"/>
                  </a:lnTo>
                  <a:close/>
                </a:path>
              </a:pathLst>
            </a:custGeom>
            <a:solidFill>
              <a:srgbClr val="E87B14"/>
            </a:solidFill>
            <a:ln w="9525">
              <a:noFill/>
              <a:round/>
              <a:headEnd/>
              <a:tailEnd/>
            </a:ln>
          </p:spPr>
          <p:txBody>
            <a:bodyPr/>
            <a:lstStyle/>
            <a:p>
              <a:endParaRPr lang="sv-SE">
                <a:latin typeface="+mj-lt"/>
              </a:endParaRPr>
            </a:p>
          </p:txBody>
        </p:sp>
        <p:sp>
          <p:nvSpPr>
            <p:cNvPr id="26668" name="Freeform 48"/>
            <p:cNvSpPr>
              <a:spLocks/>
            </p:cNvSpPr>
            <p:nvPr/>
          </p:nvSpPr>
          <p:spPr bwMode="auto">
            <a:xfrm>
              <a:off x="2334" y="1484"/>
              <a:ext cx="37" cy="37"/>
            </a:xfrm>
            <a:custGeom>
              <a:avLst/>
              <a:gdLst>
                <a:gd name="T0" fmla="*/ 1 w 72"/>
                <a:gd name="T1" fmla="*/ 1 h 74"/>
                <a:gd name="T2" fmla="*/ 1 w 72"/>
                <a:gd name="T3" fmla="*/ 1 h 74"/>
                <a:gd name="T4" fmla="*/ 1 w 72"/>
                <a:gd name="T5" fmla="*/ 1 h 74"/>
                <a:gd name="T6" fmla="*/ 1 w 72"/>
                <a:gd name="T7" fmla="*/ 1 h 74"/>
                <a:gd name="T8" fmla="*/ 1 w 72"/>
                <a:gd name="T9" fmla="*/ 1 h 74"/>
                <a:gd name="T10" fmla="*/ 1 w 72"/>
                <a:gd name="T11" fmla="*/ 1 h 74"/>
                <a:gd name="T12" fmla="*/ 1 w 72"/>
                <a:gd name="T13" fmla="*/ 1 h 74"/>
                <a:gd name="T14" fmla="*/ 1 w 72"/>
                <a:gd name="T15" fmla="*/ 1 h 74"/>
                <a:gd name="T16" fmla="*/ 1 w 72"/>
                <a:gd name="T17" fmla="*/ 1 h 74"/>
                <a:gd name="T18" fmla="*/ 1 w 72"/>
                <a:gd name="T19" fmla="*/ 1 h 74"/>
                <a:gd name="T20" fmla="*/ 1 w 72"/>
                <a:gd name="T21" fmla="*/ 1 h 74"/>
                <a:gd name="T22" fmla="*/ 1 w 72"/>
                <a:gd name="T23" fmla="*/ 1 h 74"/>
                <a:gd name="T24" fmla="*/ 1 w 72"/>
                <a:gd name="T25" fmla="*/ 1 h 74"/>
                <a:gd name="T26" fmla="*/ 1 w 72"/>
                <a:gd name="T27" fmla="*/ 1 h 74"/>
                <a:gd name="T28" fmla="*/ 1 w 72"/>
                <a:gd name="T29" fmla="*/ 1 h 74"/>
                <a:gd name="T30" fmla="*/ 0 w 72"/>
                <a:gd name="T31" fmla="*/ 1 h 74"/>
                <a:gd name="T32" fmla="*/ 0 w 72"/>
                <a:gd name="T33" fmla="*/ 1 h 74"/>
                <a:gd name="T34" fmla="*/ 0 w 72"/>
                <a:gd name="T35" fmla="*/ 1 h 74"/>
                <a:gd name="T36" fmla="*/ 1 w 72"/>
                <a:gd name="T37" fmla="*/ 1 h 74"/>
                <a:gd name="T38" fmla="*/ 1 w 72"/>
                <a:gd name="T39" fmla="*/ 1 h 74"/>
                <a:gd name="T40" fmla="*/ 1 w 72"/>
                <a:gd name="T41" fmla="*/ 1 h 74"/>
                <a:gd name="T42" fmla="*/ 1 w 72"/>
                <a:gd name="T43" fmla="*/ 1 h 74"/>
                <a:gd name="T44" fmla="*/ 1 w 72"/>
                <a:gd name="T45" fmla="*/ 1 h 74"/>
                <a:gd name="T46" fmla="*/ 1 w 72"/>
                <a:gd name="T47" fmla="*/ 0 h 74"/>
                <a:gd name="T48" fmla="*/ 1 w 72"/>
                <a:gd name="T49" fmla="*/ 0 h 74"/>
                <a:gd name="T50" fmla="*/ 1 w 72"/>
                <a:gd name="T51" fmla="*/ 0 h 74"/>
                <a:gd name="T52" fmla="*/ 1 w 72"/>
                <a:gd name="T53" fmla="*/ 1 h 74"/>
                <a:gd name="T54" fmla="*/ 1 w 72"/>
                <a:gd name="T55" fmla="*/ 1 h 74"/>
                <a:gd name="T56" fmla="*/ 1 w 72"/>
                <a:gd name="T57" fmla="*/ 1 h 74"/>
                <a:gd name="T58" fmla="*/ 1 w 72"/>
                <a:gd name="T59" fmla="*/ 1 h 74"/>
                <a:gd name="T60" fmla="*/ 1 w 72"/>
                <a:gd name="T61" fmla="*/ 1 h 74"/>
                <a:gd name="T62" fmla="*/ 1 w 72"/>
                <a:gd name="T63" fmla="*/ 1 h 74"/>
                <a:gd name="T64" fmla="*/ 1 w 72"/>
                <a:gd name="T65" fmla="*/ 1 h 74"/>
                <a:gd name="T66" fmla="*/ 1 w 72"/>
                <a:gd name="T67" fmla="*/ 1 h 74"/>
                <a:gd name="T68" fmla="*/ 1 w 72"/>
                <a:gd name="T69" fmla="*/ 1 h 74"/>
                <a:gd name="T70" fmla="*/ 1 w 72"/>
                <a:gd name="T71" fmla="*/ 1 h 74"/>
                <a:gd name="T72" fmla="*/ 1 w 72"/>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4"/>
                <a:gd name="T113" fmla="*/ 72 w 72"/>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4">
                  <a:moveTo>
                    <a:pt x="69" y="46"/>
                  </a:moveTo>
                  <a:lnTo>
                    <a:pt x="69" y="52"/>
                  </a:lnTo>
                  <a:lnTo>
                    <a:pt x="63" y="57"/>
                  </a:lnTo>
                  <a:lnTo>
                    <a:pt x="59" y="61"/>
                  </a:lnTo>
                  <a:lnTo>
                    <a:pt x="56" y="65"/>
                  </a:lnTo>
                  <a:lnTo>
                    <a:pt x="52" y="70"/>
                  </a:lnTo>
                  <a:lnTo>
                    <a:pt x="46" y="70"/>
                  </a:lnTo>
                  <a:lnTo>
                    <a:pt x="43" y="70"/>
                  </a:lnTo>
                  <a:lnTo>
                    <a:pt x="33" y="74"/>
                  </a:lnTo>
                  <a:lnTo>
                    <a:pt x="28" y="70"/>
                  </a:lnTo>
                  <a:lnTo>
                    <a:pt x="20" y="70"/>
                  </a:lnTo>
                  <a:lnTo>
                    <a:pt x="16" y="65"/>
                  </a:lnTo>
                  <a:lnTo>
                    <a:pt x="7" y="61"/>
                  </a:lnTo>
                  <a:lnTo>
                    <a:pt x="3" y="57"/>
                  </a:lnTo>
                  <a:lnTo>
                    <a:pt x="3" y="46"/>
                  </a:lnTo>
                  <a:lnTo>
                    <a:pt x="0" y="42"/>
                  </a:lnTo>
                  <a:lnTo>
                    <a:pt x="0" y="35"/>
                  </a:lnTo>
                  <a:lnTo>
                    <a:pt x="0" y="26"/>
                  </a:lnTo>
                  <a:lnTo>
                    <a:pt x="3" y="22"/>
                  </a:lnTo>
                  <a:lnTo>
                    <a:pt x="3" y="13"/>
                  </a:lnTo>
                  <a:lnTo>
                    <a:pt x="7" y="7"/>
                  </a:lnTo>
                  <a:lnTo>
                    <a:pt x="16" y="3"/>
                  </a:lnTo>
                  <a:lnTo>
                    <a:pt x="20" y="3"/>
                  </a:lnTo>
                  <a:lnTo>
                    <a:pt x="28" y="0"/>
                  </a:lnTo>
                  <a:lnTo>
                    <a:pt x="33" y="0"/>
                  </a:lnTo>
                  <a:lnTo>
                    <a:pt x="43" y="0"/>
                  </a:lnTo>
                  <a:lnTo>
                    <a:pt x="52" y="3"/>
                  </a:lnTo>
                  <a:lnTo>
                    <a:pt x="56" y="3"/>
                  </a:lnTo>
                  <a:lnTo>
                    <a:pt x="59" y="7"/>
                  </a:lnTo>
                  <a:lnTo>
                    <a:pt x="63" y="13"/>
                  </a:lnTo>
                  <a:lnTo>
                    <a:pt x="69" y="22"/>
                  </a:lnTo>
                  <a:lnTo>
                    <a:pt x="72" y="26"/>
                  </a:lnTo>
                  <a:lnTo>
                    <a:pt x="72" y="35"/>
                  </a:lnTo>
                  <a:lnTo>
                    <a:pt x="72" y="39"/>
                  </a:lnTo>
                  <a:lnTo>
                    <a:pt x="72" y="42"/>
                  </a:lnTo>
                  <a:lnTo>
                    <a:pt x="72" y="46"/>
                  </a:lnTo>
                  <a:lnTo>
                    <a:pt x="69" y="46"/>
                  </a:lnTo>
                  <a:close/>
                </a:path>
              </a:pathLst>
            </a:custGeom>
            <a:solidFill>
              <a:srgbClr val="E87B14"/>
            </a:solidFill>
            <a:ln w="9525">
              <a:noFill/>
              <a:round/>
              <a:headEnd/>
              <a:tailEnd/>
            </a:ln>
          </p:spPr>
          <p:txBody>
            <a:bodyPr/>
            <a:lstStyle/>
            <a:p>
              <a:endParaRPr lang="sv-SE">
                <a:latin typeface="+mj-lt"/>
              </a:endParaRPr>
            </a:p>
          </p:txBody>
        </p:sp>
        <p:sp>
          <p:nvSpPr>
            <p:cNvPr id="26669" name="Freeform 49"/>
            <p:cNvSpPr>
              <a:spLocks/>
            </p:cNvSpPr>
            <p:nvPr/>
          </p:nvSpPr>
          <p:spPr bwMode="auto">
            <a:xfrm>
              <a:off x="2334" y="1484"/>
              <a:ext cx="37" cy="37"/>
            </a:xfrm>
            <a:custGeom>
              <a:avLst/>
              <a:gdLst>
                <a:gd name="T0" fmla="*/ 1 w 72"/>
                <a:gd name="T1" fmla="*/ 1 h 74"/>
                <a:gd name="T2" fmla="*/ 1 w 72"/>
                <a:gd name="T3" fmla="*/ 1 h 74"/>
                <a:gd name="T4" fmla="*/ 1 w 72"/>
                <a:gd name="T5" fmla="*/ 1 h 74"/>
                <a:gd name="T6" fmla="*/ 1 w 72"/>
                <a:gd name="T7" fmla="*/ 1 h 74"/>
                <a:gd name="T8" fmla="*/ 1 w 72"/>
                <a:gd name="T9" fmla="*/ 1 h 74"/>
                <a:gd name="T10" fmla="*/ 1 w 72"/>
                <a:gd name="T11" fmla="*/ 1 h 74"/>
                <a:gd name="T12" fmla="*/ 1 w 72"/>
                <a:gd name="T13" fmla="*/ 1 h 74"/>
                <a:gd name="T14" fmla="*/ 1 w 72"/>
                <a:gd name="T15" fmla="*/ 1 h 74"/>
                <a:gd name="T16" fmla="*/ 1 w 72"/>
                <a:gd name="T17" fmla="*/ 1 h 74"/>
                <a:gd name="T18" fmla="*/ 1 w 72"/>
                <a:gd name="T19" fmla="*/ 1 h 74"/>
                <a:gd name="T20" fmla="*/ 1 w 72"/>
                <a:gd name="T21" fmla="*/ 1 h 74"/>
                <a:gd name="T22" fmla="*/ 1 w 72"/>
                <a:gd name="T23" fmla="*/ 1 h 74"/>
                <a:gd name="T24" fmla="*/ 1 w 72"/>
                <a:gd name="T25" fmla="*/ 1 h 74"/>
                <a:gd name="T26" fmla="*/ 1 w 72"/>
                <a:gd name="T27" fmla="*/ 1 h 74"/>
                <a:gd name="T28" fmla="*/ 1 w 72"/>
                <a:gd name="T29" fmla="*/ 1 h 74"/>
                <a:gd name="T30" fmla="*/ 0 w 72"/>
                <a:gd name="T31" fmla="*/ 1 h 74"/>
                <a:gd name="T32" fmla="*/ 0 w 72"/>
                <a:gd name="T33" fmla="*/ 1 h 74"/>
                <a:gd name="T34" fmla="*/ 0 w 72"/>
                <a:gd name="T35" fmla="*/ 1 h 74"/>
                <a:gd name="T36" fmla="*/ 1 w 72"/>
                <a:gd name="T37" fmla="*/ 1 h 74"/>
                <a:gd name="T38" fmla="*/ 1 w 72"/>
                <a:gd name="T39" fmla="*/ 1 h 74"/>
                <a:gd name="T40" fmla="*/ 1 w 72"/>
                <a:gd name="T41" fmla="*/ 1 h 74"/>
                <a:gd name="T42" fmla="*/ 1 w 72"/>
                <a:gd name="T43" fmla="*/ 1 h 74"/>
                <a:gd name="T44" fmla="*/ 1 w 72"/>
                <a:gd name="T45" fmla="*/ 1 h 74"/>
                <a:gd name="T46" fmla="*/ 1 w 72"/>
                <a:gd name="T47" fmla="*/ 0 h 74"/>
                <a:gd name="T48" fmla="*/ 1 w 72"/>
                <a:gd name="T49" fmla="*/ 0 h 74"/>
                <a:gd name="T50" fmla="*/ 1 w 72"/>
                <a:gd name="T51" fmla="*/ 0 h 74"/>
                <a:gd name="T52" fmla="*/ 1 w 72"/>
                <a:gd name="T53" fmla="*/ 1 h 74"/>
                <a:gd name="T54" fmla="*/ 1 w 72"/>
                <a:gd name="T55" fmla="*/ 1 h 74"/>
                <a:gd name="T56" fmla="*/ 1 w 72"/>
                <a:gd name="T57" fmla="*/ 1 h 74"/>
                <a:gd name="T58" fmla="*/ 1 w 72"/>
                <a:gd name="T59" fmla="*/ 1 h 74"/>
                <a:gd name="T60" fmla="*/ 1 w 72"/>
                <a:gd name="T61" fmla="*/ 1 h 74"/>
                <a:gd name="T62" fmla="*/ 1 w 72"/>
                <a:gd name="T63" fmla="*/ 1 h 74"/>
                <a:gd name="T64" fmla="*/ 1 w 72"/>
                <a:gd name="T65" fmla="*/ 1 h 74"/>
                <a:gd name="T66" fmla="*/ 1 w 72"/>
                <a:gd name="T67" fmla="*/ 1 h 74"/>
                <a:gd name="T68" fmla="*/ 1 w 72"/>
                <a:gd name="T69" fmla="*/ 1 h 74"/>
                <a:gd name="T70" fmla="*/ 1 w 72"/>
                <a:gd name="T71" fmla="*/ 1 h 74"/>
                <a:gd name="T72" fmla="*/ 1 w 72"/>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4"/>
                <a:gd name="T113" fmla="*/ 72 w 72"/>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4">
                  <a:moveTo>
                    <a:pt x="69" y="46"/>
                  </a:moveTo>
                  <a:lnTo>
                    <a:pt x="69" y="52"/>
                  </a:lnTo>
                  <a:lnTo>
                    <a:pt x="63" y="57"/>
                  </a:lnTo>
                  <a:lnTo>
                    <a:pt x="59" y="61"/>
                  </a:lnTo>
                  <a:lnTo>
                    <a:pt x="56" y="65"/>
                  </a:lnTo>
                  <a:lnTo>
                    <a:pt x="52" y="70"/>
                  </a:lnTo>
                  <a:lnTo>
                    <a:pt x="46" y="70"/>
                  </a:lnTo>
                  <a:lnTo>
                    <a:pt x="43" y="70"/>
                  </a:lnTo>
                  <a:lnTo>
                    <a:pt x="33" y="74"/>
                  </a:lnTo>
                  <a:lnTo>
                    <a:pt x="28" y="70"/>
                  </a:lnTo>
                  <a:lnTo>
                    <a:pt x="20" y="70"/>
                  </a:lnTo>
                  <a:lnTo>
                    <a:pt x="16" y="65"/>
                  </a:lnTo>
                  <a:lnTo>
                    <a:pt x="7" y="61"/>
                  </a:lnTo>
                  <a:lnTo>
                    <a:pt x="3" y="57"/>
                  </a:lnTo>
                  <a:lnTo>
                    <a:pt x="3" y="46"/>
                  </a:lnTo>
                  <a:lnTo>
                    <a:pt x="0" y="42"/>
                  </a:lnTo>
                  <a:lnTo>
                    <a:pt x="0" y="35"/>
                  </a:lnTo>
                  <a:lnTo>
                    <a:pt x="0" y="26"/>
                  </a:lnTo>
                  <a:lnTo>
                    <a:pt x="3" y="22"/>
                  </a:lnTo>
                  <a:lnTo>
                    <a:pt x="3" y="13"/>
                  </a:lnTo>
                  <a:lnTo>
                    <a:pt x="7" y="7"/>
                  </a:lnTo>
                  <a:lnTo>
                    <a:pt x="16" y="3"/>
                  </a:lnTo>
                  <a:lnTo>
                    <a:pt x="20" y="3"/>
                  </a:lnTo>
                  <a:lnTo>
                    <a:pt x="28" y="0"/>
                  </a:lnTo>
                  <a:lnTo>
                    <a:pt x="33" y="0"/>
                  </a:lnTo>
                  <a:lnTo>
                    <a:pt x="43" y="0"/>
                  </a:lnTo>
                  <a:lnTo>
                    <a:pt x="52" y="3"/>
                  </a:lnTo>
                  <a:lnTo>
                    <a:pt x="56" y="3"/>
                  </a:lnTo>
                  <a:lnTo>
                    <a:pt x="59" y="7"/>
                  </a:lnTo>
                  <a:lnTo>
                    <a:pt x="63" y="13"/>
                  </a:lnTo>
                  <a:lnTo>
                    <a:pt x="69" y="22"/>
                  </a:lnTo>
                  <a:lnTo>
                    <a:pt x="72" y="26"/>
                  </a:lnTo>
                  <a:lnTo>
                    <a:pt x="72" y="35"/>
                  </a:lnTo>
                  <a:lnTo>
                    <a:pt x="72" y="39"/>
                  </a:lnTo>
                  <a:lnTo>
                    <a:pt x="72" y="42"/>
                  </a:lnTo>
                  <a:lnTo>
                    <a:pt x="72" y="46"/>
                  </a:lnTo>
                  <a:lnTo>
                    <a:pt x="69" y="46"/>
                  </a:lnTo>
                  <a:close/>
                </a:path>
              </a:pathLst>
            </a:custGeom>
            <a:solidFill>
              <a:srgbClr val="E87B14"/>
            </a:solidFill>
            <a:ln w="9525">
              <a:noFill/>
              <a:round/>
              <a:headEnd/>
              <a:tailEnd/>
            </a:ln>
          </p:spPr>
          <p:txBody>
            <a:bodyPr/>
            <a:lstStyle/>
            <a:p>
              <a:endParaRPr lang="sv-SE">
                <a:latin typeface="+mj-lt"/>
              </a:endParaRPr>
            </a:p>
          </p:txBody>
        </p:sp>
        <p:sp>
          <p:nvSpPr>
            <p:cNvPr id="26670" name="Freeform 50"/>
            <p:cNvSpPr>
              <a:spLocks/>
            </p:cNvSpPr>
            <p:nvPr/>
          </p:nvSpPr>
          <p:spPr bwMode="auto">
            <a:xfrm>
              <a:off x="2089" y="1154"/>
              <a:ext cx="40" cy="38"/>
            </a:xfrm>
            <a:custGeom>
              <a:avLst/>
              <a:gdLst>
                <a:gd name="T0" fmla="*/ 1 w 80"/>
                <a:gd name="T1" fmla="*/ 1 h 74"/>
                <a:gd name="T2" fmla="*/ 1 w 80"/>
                <a:gd name="T3" fmla="*/ 1 h 74"/>
                <a:gd name="T4" fmla="*/ 1 w 80"/>
                <a:gd name="T5" fmla="*/ 1 h 74"/>
                <a:gd name="T6" fmla="*/ 1 w 80"/>
                <a:gd name="T7" fmla="*/ 1 h 74"/>
                <a:gd name="T8" fmla="*/ 1 w 80"/>
                <a:gd name="T9" fmla="*/ 1 h 74"/>
                <a:gd name="T10" fmla="*/ 1 w 80"/>
                <a:gd name="T11" fmla="*/ 1 h 74"/>
                <a:gd name="T12" fmla="*/ 1 w 80"/>
                <a:gd name="T13" fmla="*/ 1 h 74"/>
                <a:gd name="T14" fmla="*/ 1 w 80"/>
                <a:gd name="T15" fmla="*/ 1 h 74"/>
                <a:gd name="T16" fmla="*/ 1 w 80"/>
                <a:gd name="T17" fmla="*/ 1 h 74"/>
                <a:gd name="T18" fmla="*/ 1 w 80"/>
                <a:gd name="T19" fmla="*/ 1 h 74"/>
                <a:gd name="T20" fmla="*/ 1 w 80"/>
                <a:gd name="T21" fmla="*/ 1 h 74"/>
                <a:gd name="T22" fmla="*/ 1 w 80"/>
                <a:gd name="T23" fmla="*/ 1 h 74"/>
                <a:gd name="T24" fmla="*/ 1 w 80"/>
                <a:gd name="T25" fmla="*/ 1 h 74"/>
                <a:gd name="T26" fmla="*/ 1 w 80"/>
                <a:gd name="T27" fmla="*/ 1 h 74"/>
                <a:gd name="T28" fmla="*/ 1 w 80"/>
                <a:gd name="T29" fmla="*/ 1 h 74"/>
                <a:gd name="T30" fmla="*/ 0 w 80"/>
                <a:gd name="T31" fmla="*/ 1 h 74"/>
                <a:gd name="T32" fmla="*/ 0 w 80"/>
                <a:gd name="T33" fmla="*/ 1 h 74"/>
                <a:gd name="T34" fmla="*/ 0 w 80"/>
                <a:gd name="T35" fmla="*/ 1 h 74"/>
                <a:gd name="T36" fmla="*/ 1 w 80"/>
                <a:gd name="T37" fmla="*/ 1 h 74"/>
                <a:gd name="T38" fmla="*/ 1 w 80"/>
                <a:gd name="T39" fmla="*/ 1 h 74"/>
                <a:gd name="T40" fmla="*/ 1 w 80"/>
                <a:gd name="T41" fmla="*/ 1 h 74"/>
                <a:gd name="T42" fmla="*/ 1 w 80"/>
                <a:gd name="T43" fmla="*/ 1 h 74"/>
                <a:gd name="T44" fmla="*/ 1 w 80"/>
                <a:gd name="T45" fmla="*/ 1 h 74"/>
                <a:gd name="T46" fmla="*/ 1 w 80"/>
                <a:gd name="T47" fmla="*/ 1 h 74"/>
                <a:gd name="T48" fmla="*/ 1 w 80"/>
                <a:gd name="T49" fmla="*/ 0 h 74"/>
                <a:gd name="T50" fmla="*/ 1 w 80"/>
                <a:gd name="T51" fmla="*/ 1 h 74"/>
                <a:gd name="T52" fmla="*/ 1 w 80"/>
                <a:gd name="T53" fmla="*/ 1 h 74"/>
                <a:gd name="T54" fmla="*/ 1 w 80"/>
                <a:gd name="T55" fmla="*/ 1 h 74"/>
                <a:gd name="T56" fmla="*/ 1 w 80"/>
                <a:gd name="T57" fmla="*/ 1 h 74"/>
                <a:gd name="T58" fmla="*/ 1 w 80"/>
                <a:gd name="T59" fmla="*/ 1 h 74"/>
                <a:gd name="T60" fmla="*/ 1 w 80"/>
                <a:gd name="T61" fmla="*/ 1 h 74"/>
                <a:gd name="T62" fmla="*/ 1 w 80"/>
                <a:gd name="T63" fmla="*/ 1 h 74"/>
                <a:gd name="T64" fmla="*/ 1 w 80"/>
                <a:gd name="T65" fmla="*/ 1 h 74"/>
                <a:gd name="T66" fmla="*/ 1 w 80"/>
                <a:gd name="T67" fmla="*/ 1 h 74"/>
                <a:gd name="T68" fmla="*/ 1 w 80"/>
                <a:gd name="T69" fmla="*/ 1 h 74"/>
                <a:gd name="T70" fmla="*/ 1 w 80"/>
                <a:gd name="T71" fmla="*/ 1 h 74"/>
                <a:gd name="T72" fmla="*/ 1 w 80"/>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74"/>
                <a:gd name="T113" fmla="*/ 80 w 80"/>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74">
                  <a:moveTo>
                    <a:pt x="77" y="52"/>
                  </a:moveTo>
                  <a:lnTo>
                    <a:pt x="71" y="56"/>
                  </a:lnTo>
                  <a:lnTo>
                    <a:pt x="71" y="59"/>
                  </a:lnTo>
                  <a:lnTo>
                    <a:pt x="67" y="65"/>
                  </a:lnTo>
                  <a:lnTo>
                    <a:pt x="64" y="71"/>
                  </a:lnTo>
                  <a:lnTo>
                    <a:pt x="58" y="71"/>
                  </a:lnTo>
                  <a:lnTo>
                    <a:pt x="49" y="74"/>
                  </a:lnTo>
                  <a:lnTo>
                    <a:pt x="45" y="74"/>
                  </a:lnTo>
                  <a:lnTo>
                    <a:pt x="41" y="74"/>
                  </a:lnTo>
                  <a:lnTo>
                    <a:pt x="32" y="74"/>
                  </a:lnTo>
                  <a:lnTo>
                    <a:pt x="28" y="74"/>
                  </a:lnTo>
                  <a:lnTo>
                    <a:pt x="19" y="71"/>
                  </a:lnTo>
                  <a:lnTo>
                    <a:pt x="13" y="65"/>
                  </a:lnTo>
                  <a:lnTo>
                    <a:pt x="10" y="59"/>
                  </a:lnTo>
                  <a:lnTo>
                    <a:pt x="6" y="52"/>
                  </a:lnTo>
                  <a:lnTo>
                    <a:pt x="0" y="46"/>
                  </a:lnTo>
                  <a:lnTo>
                    <a:pt x="0" y="39"/>
                  </a:lnTo>
                  <a:lnTo>
                    <a:pt x="0" y="30"/>
                  </a:lnTo>
                  <a:lnTo>
                    <a:pt x="6" y="22"/>
                  </a:lnTo>
                  <a:lnTo>
                    <a:pt x="10" y="18"/>
                  </a:lnTo>
                  <a:lnTo>
                    <a:pt x="13" y="11"/>
                  </a:lnTo>
                  <a:lnTo>
                    <a:pt x="19" y="7"/>
                  </a:lnTo>
                  <a:lnTo>
                    <a:pt x="28" y="4"/>
                  </a:lnTo>
                  <a:lnTo>
                    <a:pt x="32" y="4"/>
                  </a:lnTo>
                  <a:lnTo>
                    <a:pt x="41" y="0"/>
                  </a:lnTo>
                  <a:lnTo>
                    <a:pt x="45" y="4"/>
                  </a:lnTo>
                  <a:lnTo>
                    <a:pt x="52" y="4"/>
                  </a:lnTo>
                  <a:lnTo>
                    <a:pt x="64" y="7"/>
                  </a:lnTo>
                  <a:lnTo>
                    <a:pt x="67" y="11"/>
                  </a:lnTo>
                  <a:lnTo>
                    <a:pt x="71" y="18"/>
                  </a:lnTo>
                  <a:lnTo>
                    <a:pt x="77" y="22"/>
                  </a:lnTo>
                  <a:lnTo>
                    <a:pt x="77" y="30"/>
                  </a:lnTo>
                  <a:lnTo>
                    <a:pt x="80" y="39"/>
                  </a:lnTo>
                  <a:lnTo>
                    <a:pt x="80" y="43"/>
                  </a:lnTo>
                  <a:lnTo>
                    <a:pt x="77" y="43"/>
                  </a:lnTo>
                  <a:lnTo>
                    <a:pt x="77" y="46"/>
                  </a:lnTo>
                  <a:lnTo>
                    <a:pt x="77" y="52"/>
                  </a:lnTo>
                  <a:close/>
                </a:path>
              </a:pathLst>
            </a:custGeom>
            <a:solidFill>
              <a:srgbClr val="E87B14"/>
            </a:solidFill>
            <a:ln w="9525">
              <a:noFill/>
              <a:round/>
              <a:headEnd/>
              <a:tailEnd/>
            </a:ln>
          </p:spPr>
          <p:txBody>
            <a:bodyPr/>
            <a:lstStyle/>
            <a:p>
              <a:endParaRPr lang="sv-SE">
                <a:latin typeface="+mj-lt"/>
              </a:endParaRPr>
            </a:p>
          </p:txBody>
        </p:sp>
        <p:sp>
          <p:nvSpPr>
            <p:cNvPr id="26671" name="Freeform 51"/>
            <p:cNvSpPr>
              <a:spLocks/>
            </p:cNvSpPr>
            <p:nvPr/>
          </p:nvSpPr>
          <p:spPr bwMode="auto">
            <a:xfrm>
              <a:off x="1928" y="2658"/>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52"/>
                  </a:moveTo>
                  <a:lnTo>
                    <a:pt x="71" y="56"/>
                  </a:lnTo>
                  <a:lnTo>
                    <a:pt x="71" y="60"/>
                  </a:lnTo>
                  <a:lnTo>
                    <a:pt x="67" y="64"/>
                  </a:lnTo>
                  <a:lnTo>
                    <a:pt x="62" y="69"/>
                  </a:lnTo>
                  <a:lnTo>
                    <a:pt x="56" y="69"/>
                  </a:lnTo>
                  <a:lnTo>
                    <a:pt x="52" y="73"/>
                  </a:lnTo>
                  <a:lnTo>
                    <a:pt x="43" y="73"/>
                  </a:lnTo>
                  <a:lnTo>
                    <a:pt x="39" y="73"/>
                  </a:lnTo>
                  <a:lnTo>
                    <a:pt x="32" y="73"/>
                  </a:lnTo>
                  <a:lnTo>
                    <a:pt x="26" y="73"/>
                  </a:lnTo>
                  <a:lnTo>
                    <a:pt x="19" y="69"/>
                  </a:lnTo>
                  <a:lnTo>
                    <a:pt x="15" y="64"/>
                  </a:lnTo>
                  <a:lnTo>
                    <a:pt x="8" y="60"/>
                  </a:lnTo>
                  <a:lnTo>
                    <a:pt x="4" y="52"/>
                  </a:lnTo>
                  <a:lnTo>
                    <a:pt x="4" y="47"/>
                  </a:lnTo>
                  <a:lnTo>
                    <a:pt x="0" y="39"/>
                  </a:lnTo>
                  <a:lnTo>
                    <a:pt x="4" y="28"/>
                  </a:lnTo>
                  <a:lnTo>
                    <a:pt x="4" y="25"/>
                  </a:lnTo>
                  <a:lnTo>
                    <a:pt x="8" y="17"/>
                  </a:lnTo>
                  <a:lnTo>
                    <a:pt x="15" y="12"/>
                  </a:lnTo>
                  <a:lnTo>
                    <a:pt x="19" y="8"/>
                  </a:lnTo>
                  <a:lnTo>
                    <a:pt x="26" y="4"/>
                  </a:lnTo>
                  <a:lnTo>
                    <a:pt x="32" y="4"/>
                  </a:lnTo>
                  <a:lnTo>
                    <a:pt x="39" y="0"/>
                  </a:lnTo>
                  <a:lnTo>
                    <a:pt x="49" y="4"/>
                  </a:lnTo>
                  <a:lnTo>
                    <a:pt x="52" y="4"/>
                  </a:lnTo>
                  <a:lnTo>
                    <a:pt x="62" y="8"/>
                  </a:lnTo>
                  <a:lnTo>
                    <a:pt x="67" y="12"/>
                  </a:lnTo>
                  <a:lnTo>
                    <a:pt x="71" y="17"/>
                  </a:lnTo>
                  <a:lnTo>
                    <a:pt x="75" y="25"/>
                  </a:lnTo>
                  <a:lnTo>
                    <a:pt x="75" y="28"/>
                  </a:lnTo>
                  <a:lnTo>
                    <a:pt x="75" y="39"/>
                  </a:lnTo>
                  <a:lnTo>
                    <a:pt x="75" y="43"/>
                  </a:lnTo>
                  <a:lnTo>
                    <a:pt x="75" y="47"/>
                  </a:lnTo>
                  <a:lnTo>
                    <a:pt x="75" y="52"/>
                  </a:lnTo>
                  <a:close/>
                </a:path>
              </a:pathLst>
            </a:custGeom>
            <a:solidFill>
              <a:srgbClr val="DC2B19"/>
            </a:solidFill>
            <a:ln w="9525">
              <a:noFill/>
              <a:round/>
              <a:headEnd/>
              <a:tailEnd/>
            </a:ln>
          </p:spPr>
          <p:txBody>
            <a:bodyPr/>
            <a:lstStyle/>
            <a:p>
              <a:endParaRPr lang="sv-SE">
                <a:latin typeface="+mj-lt"/>
              </a:endParaRPr>
            </a:p>
          </p:txBody>
        </p:sp>
        <p:sp>
          <p:nvSpPr>
            <p:cNvPr id="26672" name="Freeform 52"/>
            <p:cNvSpPr>
              <a:spLocks/>
            </p:cNvSpPr>
            <p:nvPr/>
          </p:nvSpPr>
          <p:spPr bwMode="auto">
            <a:xfrm>
              <a:off x="1928" y="2658"/>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52"/>
                  </a:moveTo>
                  <a:lnTo>
                    <a:pt x="71" y="56"/>
                  </a:lnTo>
                  <a:lnTo>
                    <a:pt x="71" y="60"/>
                  </a:lnTo>
                  <a:lnTo>
                    <a:pt x="67" y="64"/>
                  </a:lnTo>
                  <a:lnTo>
                    <a:pt x="62" y="69"/>
                  </a:lnTo>
                  <a:lnTo>
                    <a:pt x="56" y="69"/>
                  </a:lnTo>
                  <a:lnTo>
                    <a:pt x="52" y="73"/>
                  </a:lnTo>
                  <a:lnTo>
                    <a:pt x="43" y="73"/>
                  </a:lnTo>
                  <a:lnTo>
                    <a:pt x="39" y="73"/>
                  </a:lnTo>
                  <a:lnTo>
                    <a:pt x="32" y="73"/>
                  </a:lnTo>
                  <a:lnTo>
                    <a:pt x="26" y="73"/>
                  </a:lnTo>
                  <a:lnTo>
                    <a:pt x="19" y="69"/>
                  </a:lnTo>
                  <a:lnTo>
                    <a:pt x="15" y="64"/>
                  </a:lnTo>
                  <a:lnTo>
                    <a:pt x="8" y="60"/>
                  </a:lnTo>
                  <a:lnTo>
                    <a:pt x="4" y="52"/>
                  </a:lnTo>
                  <a:lnTo>
                    <a:pt x="4" y="47"/>
                  </a:lnTo>
                  <a:lnTo>
                    <a:pt x="0" y="39"/>
                  </a:lnTo>
                  <a:lnTo>
                    <a:pt x="4" y="28"/>
                  </a:lnTo>
                  <a:lnTo>
                    <a:pt x="4" y="25"/>
                  </a:lnTo>
                  <a:lnTo>
                    <a:pt x="8" y="17"/>
                  </a:lnTo>
                  <a:lnTo>
                    <a:pt x="15" y="12"/>
                  </a:lnTo>
                  <a:lnTo>
                    <a:pt x="19" y="8"/>
                  </a:lnTo>
                  <a:lnTo>
                    <a:pt x="26" y="4"/>
                  </a:lnTo>
                  <a:lnTo>
                    <a:pt x="32" y="4"/>
                  </a:lnTo>
                  <a:lnTo>
                    <a:pt x="39" y="0"/>
                  </a:lnTo>
                  <a:lnTo>
                    <a:pt x="49" y="4"/>
                  </a:lnTo>
                  <a:lnTo>
                    <a:pt x="52" y="4"/>
                  </a:lnTo>
                  <a:lnTo>
                    <a:pt x="62" y="8"/>
                  </a:lnTo>
                  <a:lnTo>
                    <a:pt x="67" y="12"/>
                  </a:lnTo>
                  <a:lnTo>
                    <a:pt x="71" y="17"/>
                  </a:lnTo>
                  <a:lnTo>
                    <a:pt x="75" y="25"/>
                  </a:lnTo>
                  <a:lnTo>
                    <a:pt x="75" y="28"/>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673" name="Freeform 53"/>
            <p:cNvSpPr>
              <a:spLocks/>
            </p:cNvSpPr>
            <p:nvPr/>
          </p:nvSpPr>
          <p:spPr bwMode="auto">
            <a:xfrm>
              <a:off x="1679" y="2772"/>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w 75"/>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3"/>
                <a:gd name="T113" fmla="*/ 75 w 7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3">
                  <a:moveTo>
                    <a:pt x="69" y="53"/>
                  </a:moveTo>
                  <a:lnTo>
                    <a:pt x="69" y="56"/>
                  </a:lnTo>
                  <a:lnTo>
                    <a:pt x="65" y="60"/>
                  </a:lnTo>
                  <a:lnTo>
                    <a:pt x="62" y="64"/>
                  </a:lnTo>
                  <a:lnTo>
                    <a:pt x="58" y="69"/>
                  </a:lnTo>
                  <a:lnTo>
                    <a:pt x="52" y="69"/>
                  </a:lnTo>
                  <a:lnTo>
                    <a:pt x="49" y="73"/>
                  </a:lnTo>
                  <a:lnTo>
                    <a:pt x="39" y="73"/>
                  </a:lnTo>
                  <a:lnTo>
                    <a:pt x="34" y="73"/>
                  </a:lnTo>
                  <a:lnTo>
                    <a:pt x="26" y="73"/>
                  </a:lnTo>
                  <a:lnTo>
                    <a:pt x="23" y="73"/>
                  </a:lnTo>
                  <a:lnTo>
                    <a:pt x="13" y="69"/>
                  </a:lnTo>
                  <a:lnTo>
                    <a:pt x="10" y="64"/>
                  </a:lnTo>
                  <a:lnTo>
                    <a:pt x="6" y="56"/>
                  </a:lnTo>
                  <a:lnTo>
                    <a:pt x="0" y="53"/>
                  </a:lnTo>
                  <a:lnTo>
                    <a:pt x="0" y="43"/>
                  </a:lnTo>
                  <a:lnTo>
                    <a:pt x="0" y="38"/>
                  </a:lnTo>
                  <a:lnTo>
                    <a:pt x="0" y="28"/>
                  </a:lnTo>
                  <a:lnTo>
                    <a:pt x="0" y="21"/>
                  </a:lnTo>
                  <a:lnTo>
                    <a:pt x="6" y="17"/>
                  </a:lnTo>
                  <a:lnTo>
                    <a:pt x="10" y="12"/>
                  </a:lnTo>
                  <a:lnTo>
                    <a:pt x="13" y="4"/>
                  </a:lnTo>
                  <a:lnTo>
                    <a:pt x="23" y="4"/>
                  </a:lnTo>
                  <a:lnTo>
                    <a:pt x="26" y="0"/>
                  </a:lnTo>
                  <a:lnTo>
                    <a:pt x="34" y="0"/>
                  </a:lnTo>
                  <a:lnTo>
                    <a:pt x="45" y="0"/>
                  </a:lnTo>
                  <a:lnTo>
                    <a:pt x="49" y="4"/>
                  </a:lnTo>
                  <a:lnTo>
                    <a:pt x="58" y="4"/>
                  </a:lnTo>
                  <a:lnTo>
                    <a:pt x="62" y="12"/>
                  </a:lnTo>
                  <a:lnTo>
                    <a:pt x="65" y="17"/>
                  </a:lnTo>
                  <a:lnTo>
                    <a:pt x="69" y="21"/>
                  </a:lnTo>
                  <a:lnTo>
                    <a:pt x="69" y="28"/>
                  </a:lnTo>
                  <a:lnTo>
                    <a:pt x="75" y="38"/>
                  </a:lnTo>
                  <a:lnTo>
                    <a:pt x="75" y="43"/>
                  </a:lnTo>
                  <a:lnTo>
                    <a:pt x="69" y="43"/>
                  </a:lnTo>
                  <a:lnTo>
                    <a:pt x="69" y="47"/>
                  </a:lnTo>
                  <a:lnTo>
                    <a:pt x="69" y="53"/>
                  </a:lnTo>
                  <a:close/>
                </a:path>
              </a:pathLst>
            </a:custGeom>
            <a:solidFill>
              <a:srgbClr val="DC2B19"/>
            </a:solidFill>
            <a:ln w="9525">
              <a:noFill/>
              <a:round/>
              <a:headEnd/>
              <a:tailEnd/>
            </a:ln>
          </p:spPr>
          <p:txBody>
            <a:bodyPr/>
            <a:lstStyle/>
            <a:p>
              <a:endParaRPr lang="sv-SE">
                <a:latin typeface="+mj-lt"/>
              </a:endParaRPr>
            </a:p>
          </p:txBody>
        </p:sp>
        <p:sp>
          <p:nvSpPr>
            <p:cNvPr id="26674" name="Freeform 54"/>
            <p:cNvSpPr>
              <a:spLocks/>
            </p:cNvSpPr>
            <p:nvPr/>
          </p:nvSpPr>
          <p:spPr bwMode="auto">
            <a:xfrm>
              <a:off x="1679" y="2772"/>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w 75"/>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3"/>
                <a:gd name="T113" fmla="*/ 75 w 7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3">
                  <a:moveTo>
                    <a:pt x="69" y="53"/>
                  </a:moveTo>
                  <a:lnTo>
                    <a:pt x="69" y="56"/>
                  </a:lnTo>
                  <a:lnTo>
                    <a:pt x="65" y="60"/>
                  </a:lnTo>
                  <a:lnTo>
                    <a:pt x="62" y="64"/>
                  </a:lnTo>
                  <a:lnTo>
                    <a:pt x="58" y="69"/>
                  </a:lnTo>
                  <a:lnTo>
                    <a:pt x="52" y="69"/>
                  </a:lnTo>
                  <a:lnTo>
                    <a:pt x="49" y="73"/>
                  </a:lnTo>
                  <a:lnTo>
                    <a:pt x="39" y="73"/>
                  </a:lnTo>
                  <a:lnTo>
                    <a:pt x="34" y="73"/>
                  </a:lnTo>
                  <a:lnTo>
                    <a:pt x="26" y="73"/>
                  </a:lnTo>
                  <a:lnTo>
                    <a:pt x="23" y="73"/>
                  </a:lnTo>
                  <a:lnTo>
                    <a:pt x="13" y="69"/>
                  </a:lnTo>
                  <a:lnTo>
                    <a:pt x="10" y="64"/>
                  </a:lnTo>
                  <a:lnTo>
                    <a:pt x="6" y="56"/>
                  </a:lnTo>
                  <a:lnTo>
                    <a:pt x="0" y="53"/>
                  </a:lnTo>
                  <a:lnTo>
                    <a:pt x="0" y="43"/>
                  </a:lnTo>
                  <a:lnTo>
                    <a:pt x="0" y="38"/>
                  </a:lnTo>
                  <a:lnTo>
                    <a:pt x="0" y="28"/>
                  </a:lnTo>
                  <a:lnTo>
                    <a:pt x="0" y="21"/>
                  </a:lnTo>
                  <a:lnTo>
                    <a:pt x="6" y="17"/>
                  </a:lnTo>
                  <a:lnTo>
                    <a:pt x="10" y="12"/>
                  </a:lnTo>
                  <a:lnTo>
                    <a:pt x="13" y="4"/>
                  </a:lnTo>
                  <a:lnTo>
                    <a:pt x="23" y="4"/>
                  </a:lnTo>
                  <a:lnTo>
                    <a:pt x="26" y="0"/>
                  </a:lnTo>
                  <a:lnTo>
                    <a:pt x="34" y="0"/>
                  </a:lnTo>
                  <a:lnTo>
                    <a:pt x="45" y="0"/>
                  </a:lnTo>
                  <a:lnTo>
                    <a:pt x="49" y="4"/>
                  </a:lnTo>
                  <a:lnTo>
                    <a:pt x="58" y="4"/>
                  </a:lnTo>
                  <a:lnTo>
                    <a:pt x="62" y="12"/>
                  </a:lnTo>
                  <a:lnTo>
                    <a:pt x="65" y="17"/>
                  </a:lnTo>
                  <a:lnTo>
                    <a:pt x="69" y="21"/>
                  </a:lnTo>
                  <a:lnTo>
                    <a:pt x="69" y="28"/>
                  </a:lnTo>
                  <a:lnTo>
                    <a:pt x="75" y="38"/>
                  </a:lnTo>
                  <a:lnTo>
                    <a:pt x="75" y="43"/>
                  </a:lnTo>
                  <a:lnTo>
                    <a:pt x="69" y="43"/>
                  </a:lnTo>
                  <a:lnTo>
                    <a:pt x="69" y="47"/>
                  </a:lnTo>
                  <a:lnTo>
                    <a:pt x="69" y="53"/>
                  </a:lnTo>
                  <a:close/>
                </a:path>
              </a:pathLst>
            </a:custGeom>
            <a:solidFill>
              <a:srgbClr val="E87B14"/>
            </a:solidFill>
            <a:ln w="9525">
              <a:noFill/>
              <a:round/>
              <a:headEnd/>
              <a:tailEnd/>
            </a:ln>
          </p:spPr>
          <p:txBody>
            <a:bodyPr/>
            <a:lstStyle/>
            <a:p>
              <a:endParaRPr lang="sv-SE">
                <a:latin typeface="+mj-lt"/>
              </a:endParaRPr>
            </a:p>
          </p:txBody>
        </p:sp>
        <p:pic>
          <p:nvPicPr>
            <p:cNvPr id="26675" name="Picture 55"/>
            <p:cNvPicPr>
              <a:picLocks noChangeAspect="1" noChangeArrowheads="1"/>
            </p:cNvPicPr>
            <p:nvPr/>
          </p:nvPicPr>
          <p:blipFill>
            <a:blip r:embed="rId8" cstate="print"/>
            <a:srcRect/>
            <a:stretch>
              <a:fillRect/>
            </a:stretch>
          </p:blipFill>
          <p:spPr bwMode="auto">
            <a:xfrm>
              <a:off x="1264" y="865"/>
              <a:ext cx="1230" cy="2829"/>
            </a:xfrm>
            <a:prstGeom prst="rect">
              <a:avLst/>
            </a:prstGeom>
            <a:noFill/>
            <a:ln w="9525">
              <a:noFill/>
              <a:miter lim="800000"/>
              <a:headEnd/>
              <a:tailEnd/>
            </a:ln>
          </p:spPr>
        </p:pic>
        <p:sp>
          <p:nvSpPr>
            <p:cNvPr id="26676" name="Freeform 56"/>
            <p:cNvSpPr>
              <a:spLocks/>
            </p:cNvSpPr>
            <p:nvPr/>
          </p:nvSpPr>
          <p:spPr bwMode="auto">
            <a:xfrm>
              <a:off x="1642" y="3502"/>
              <a:ext cx="37"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1 w 74"/>
                <a:gd name="T29" fmla="*/ 0 h 75"/>
                <a:gd name="T30" fmla="*/ 0 w 74"/>
                <a:gd name="T31" fmla="*/ 0 h 75"/>
                <a:gd name="T32" fmla="*/ 0 w 74"/>
                <a:gd name="T33" fmla="*/ 0 h 75"/>
                <a:gd name="T34" fmla="*/ 0 w 74"/>
                <a:gd name="T35" fmla="*/ 0 h 75"/>
                <a:gd name="T36" fmla="*/ 1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5"/>
                <a:gd name="T107" fmla="*/ 74 w 74"/>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5">
                  <a:moveTo>
                    <a:pt x="74" y="47"/>
                  </a:moveTo>
                  <a:lnTo>
                    <a:pt x="69" y="56"/>
                  </a:lnTo>
                  <a:lnTo>
                    <a:pt x="65" y="60"/>
                  </a:lnTo>
                  <a:lnTo>
                    <a:pt x="61" y="64"/>
                  </a:lnTo>
                  <a:lnTo>
                    <a:pt x="56" y="64"/>
                  </a:lnTo>
                  <a:lnTo>
                    <a:pt x="52" y="71"/>
                  </a:lnTo>
                  <a:lnTo>
                    <a:pt x="48" y="75"/>
                  </a:lnTo>
                  <a:lnTo>
                    <a:pt x="44" y="75"/>
                  </a:lnTo>
                  <a:lnTo>
                    <a:pt x="39" y="75"/>
                  </a:lnTo>
                  <a:lnTo>
                    <a:pt x="31" y="75"/>
                  </a:lnTo>
                  <a:lnTo>
                    <a:pt x="20" y="71"/>
                  </a:lnTo>
                  <a:lnTo>
                    <a:pt x="17" y="71"/>
                  </a:lnTo>
                  <a:lnTo>
                    <a:pt x="9" y="60"/>
                  </a:lnTo>
                  <a:lnTo>
                    <a:pt x="3" y="56"/>
                  </a:lnTo>
                  <a:lnTo>
                    <a:pt x="3" y="53"/>
                  </a:lnTo>
                  <a:lnTo>
                    <a:pt x="0" y="43"/>
                  </a:lnTo>
                  <a:lnTo>
                    <a:pt x="0" y="39"/>
                  </a:lnTo>
                  <a:lnTo>
                    <a:pt x="0" y="30"/>
                  </a:lnTo>
                  <a:lnTo>
                    <a:pt x="3" y="23"/>
                  </a:lnTo>
                  <a:lnTo>
                    <a:pt x="3" y="17"/>
                  </a:lnTo>
                  <a:lnTo>
                    <a:pt x="9" y="8"/>
                  </a:lnTo>
                  <a:lnTo>
                    <a:pt x="17" y="4"/>
                  </a:lnTo>
                  <a:lnTo>
                    <a:pt x="20" y="0"/>
                  </a:lnTo>
                  <a:lnTo>
                    <a:pt x="31" y="0"/>
                  </a:lnTo>
                  <a:lnTo>
                    <a:pt x="39" y="0"/>
                  </a:lnTo>
                  <a:lnTo>
                    <a:pt x="44" y="0"/>
                  </a:lnTo>
                  <a:lnTo>
                    <a:pt x="52" y="0"/>
                  </a:lnTo>
                  <a:lnTo>
                    <a:pt x="56" y="4"/>
                  </a:lnTo>
                  <a:lnTo>
                    <a:pt x="61" y="8"/>
                  </a:lnTo>
                  <a:lnTo>
                    <a:pt x="65" y="17"/>
                  </a:lnTo>
                  <a:lnTo>
                    <a:pt x="69" y="23"/>
                  </a:lnTo>
                  <a:lnTo>
                    <a:pt x="74" y="30"/>
                  </a:lnTo>
                  <a:lnTo>
                    <a:pt x="74" y="39"/>
                  </a:lnTo>
                  <a:lnTo>
                    <a:pt x="74" y="43"/>
                  </a:lnTo>
                  <a:lnTo>
                    <a:pt x="74" y="47"/>
                  </a:lnTo>
                  <a:close/>
                </a:path>
              </a:pathLst>
            </a:custGeom>
            <a:solidFill>
              <a:srgbClr val="E87B14"/>
            </a:solidFill>
            <a:ln w="9525">
              <a:noFill/>
              <a:round/>
              <a:headEnd/>
              <a:tailEnd/>
            </a:ln>
          </p:spPr>
          <p:txBody>
            <a:bodyPr/>
            <a:lstStyle/>
            <a:p>
              <a:endParaRPr lang="sv-SE">
                <a:latin typeface="+mj-lt"/>
              </a:endParaRPr>
            </a:p>
          </p:txBody>
        </p:sp>
        <p:sp>
          <p:nvSpPr>
            <p:cNvPr id="26677" name="Freeform 57"/>
            <p:cNvSpPr>
              <a:spLocks/>
            </p:cNvSpPr>
            <p:nvPr/>
          </p:nvSpPr>
          <p:spPr bwMode="auto">
            <a:xfrm>
              <a:off x="1642" y="3502"/>
              <a:ext cx="37"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1 w 74"/>
                <a:gd name="T29" fmla="*/ 0 h 75"/>
                <a:gd name="T30" fmla="*/ 0 w 74"/>
                <a:gd name="T31" fmla="*/ 0 h 75"/>
                <a:gd name="T32" fmla="*/ 0 w 74"/>
                <a:gd name="T33" fmla="*/ 0 h 75"/>
                <a:gd name="T34" fmla="*/ 0 w 74"/>
                <a:gd name="T35" fmla="*/ 0 h 75"/>
                <a:gd name="T36" fmla="*/ 1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5"/>
                <a:gd name="T107" fmla="*/ 74 w 74"/>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5">
                  <a:moveTo>
                    <a:pt x="74" y="47"/>
                  </a:moveTo>
                  <a:lnTo>
                    <a:pt x="69" y="56"/>
                  </a:lnTo>
                  <a:lnTo>
                    <a:pt x="65" y="60"/>
                  </a:lnTo>
                  <a:lnTo>
                    <a:pt x="61" y="64"/>
                  </a:lnTo>
                  <a:lnTo>
                    <a:pt x="56" y="64"/>
                  </a:lnTo>
                  <a:lnTo>
                    <a:pt x="52" y="71"/>
                  </a:lnTo>
                  <a:lnTo>
                    <a:pt x="48" y="75"/>
                  </a:lnTo>
                  <a:lnTo>
                    <a:pt x="44" y="75"/>
                  </a:lnTo>
                  <a:lnTo>
                    <a:pt x="39" y="75"/>
                  </a:lnTo>
                  <a:lnTo>
                    <a:pt x="31" y="75"/>
                  </a:lnTo>
                  <a:lnTo>
                    <a:pt x="20" y="71"/>
                  </a:lnTo>
                  <a:lnTo>
                    <a:pt x="17" y="71"/>
                  </a:lnTo>
                  <a:lnTo>
                    <a:pt x="9" y="60"/>
                  </a:lnTo>
                  <a:lnTo>
                    <a:pt x="3" y="56"/>
                  </a:lnTo>
                  <a:lnTo>
                    <a:pt x="3" y="53"/>
                  </a:lnTo>
                  <a:lnTo>
                    <a:pt x="0" y="43"/>
                  </a:lnTo>
                  <a:lnTo>
                    <a:pt x="0" y="39"/>
                  </a:lnTo>
                  <a:lnTo>
                    <a:pt x="0" y="30"/>
                  </a:lnTo>
                  <a:lnTo>
                    <a:pt x="3" y="23"/>
                  </a:lnTo>
                  <a:lnTo>
                    <a:pt x="3" y="17"/>
                  </a:lnTo>
                  <a:lnTo>
                    <a:pt x="9" y="8"/>
                  </a:lnTo>
                  <a:lnTo>
                    <a:pt x="17" y="4"/>
                  </a:lnTo>
                  <a:lnTo>
                    <a:pt x="20" y="0"/>
                  </a:lnTo>
                  <a:lnTo>
                    <a:pt x="31" y="0"/>
                  </a:lnTo>
                  <a:lnTo>
                    <a:pt x="39" y="0"/>
                  </a:lnTo>
                  <a:lnTo>
                    <a:pt x="44" y="0"/>
                  </a:lnTo>
                  <a:lnTo>
                    <a:pt x="52" y="0"/>
                  </a:lnTo>
                  <a:lnTo>
                    <a:pt x="56" y="4"/>
                  </a:lnTo>
                  <a:lnTo>
                    <a:pt x="61" y="8"/>
                  </a:lnTo>
                  <a:lnTo>
                    <a:pt x="65" y="17"/>
                  </a:lnTo>
                  <a:lnTo>
                    <a:pt x="69" y="23"/>
                  </a:lnTo>
                  <a:lnTo>
                    <a:pt x="74" y="30"/>
                  </a:lnTo>
                  <a:lnTo>
                    <a:pt x="74" y="39"/>
                  </a:lnTo>
                  <a:lnTo>
                    <a:pt x="74" y="43"/>
                  </a:lnTo>
                  <a:lnTo>
                    <a:pt x="74" y="47"/>
                  </a:lnTo>
                  <a:close/>
                </a:path>
              </a:pathLst>
            </a:custGeom>
            <a:solidFill>
              <a:srgbClr val="E87B14"/>
            </a:solidFill>
            <a:ln w="9525">
              <a:noFill/>
              <a:round/>
              <a:headEnd/>
              <a:tailEnd/>
            </a:ln>
          </p:spPr>
          <p:txBody>
            <a:bodyPr/>
            <a:lstStyle/>
            <a:p>
              <a:endParaRPr lang="sv-SE">
                <a:latin typeface="+mj-lt"/>
              </a:endParaRPr>
            </a:p>
          </p:txBody>
        </p:sp>
        <p:sp>
          <p:nvSpPr>
            <p:cNvPr id="26678" name="Freeform 58"/>
            <p:cNvSpPr>
              <a:spLocks/>
            </p:cNvSpPr>
            <p:nvPr/>
          </p:nvSpPr>
          <p:spPr bwMode="auto">
            <a:xfrm>
              <a:off x="1746" y="3366"/>
              <a:ext cx="37" cy="38"/>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1 h 74"/>
                <a:gd name="T48" fmla="*/ 0 w 75"/>
                <a:gd name="T49" fmla="*/ 0 h 74"/>
                <a:gd name="T50" fmla="*/ 0 w 75"/>
                <a:gd name="T51" fmla="*/ 1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71" y="63"/>
                  </a:lnTo>
                  <a:lnTo>
                    <a:pt x="67" y="67"/>
                  </a:lnTo>
                  <a:lnTo>
                    <a:pt x="64" y="70"/>
                  </a:lnTo>
                  <a:lnTo>
                    <a:pt x="58" y="70"/>
                  </a:lnTo>
                  <a:lnTo>
                    <a:pt x="54" y="74"/>
                  </a:lnTo>
                  <a:lnTo>
                    <a:pt x="45" y="74"/>
                  </a:lnTo>
                  <a:lnTo>
                    <a:pt x="39" y="74"/>
                  </a:lnTo>
                  <a:lnTo>
                    <a:pt x="32" y="74"/>
                  </a:lnTo>
                  <a:lnTo>
                    <a:pt x="28" y="74"/>
                  </a:lnTo>
                  <a:lnTo>
                    <a:pt x="19" y="70"/>
                  </a:lnTo>
                  <a:lnTo>
                    <a:pt x="15" y="67"/>
                  </a:lnTo>
                  <a:lnTo>
                    <a:pt x="11" y="63"/>
                  </a:lnTo>
                  <a:lnTo>
                    <a:pt x="6" y="52"/>
                  </a:lnTo>
                  <a:lnTo>
                    <a:pt x="6" y="48"/>
                  </a:lnTo>
                  <a:lnTo>
                    <a:pt x="0" y="39"/>
                  </a:lnTo>
                  <a:lnTo>
                    <a:pt x="6" y="31"/>
                  </a:lnTo>
                  <a:lnTo>
                    <a:pt x="6" y="28"/>
                  </a:lnTo>
                  <a:lnTo>
                    <a:pt x="11" y="18"/>
                  </a:lnTo>
                  <a:lnTo>
                    <a:pt x="15" y="15"/>
                  </a:lnTo>
                  <a:lnTo>
                    <a:pt x="19" y="9"/>
                  </a:lnTo>
                  <a:lnTo>
                    <a:pt x="28" y="3"/>
                  </a:lnTo>
                  <a:lnTo>
                    <a:pt x="32" y="3"/>
                  </a:lnTo>
                  <a:lnTo>
                    <a:pt x="39" y="0"/>
                  </a:lnTo>
                  <a:lnTo>
                    <a:pt x="51" y="3"/>
                  </a:lnTo>
                  <a:lnTo>
                    <a:pt x="54" y="3"/>
                  </a:lnTo>
                  <a:lnTo>
                    <a:pt x="64" y="9"/>
                  </a:lnTo>
                  <a:lnTo>
                    <a:pt x="67" y="15"/>
                  </a:lnTo>
                  <a:lnTo>
                    <a:pt x="71" y="18"/>
                  </a:lnTo>
                  <a:lnTo>
                    <a:pt x="75" y="28"/>
                  </a:lnTo>
                  <a:lnTo>
                    <a:pt x="75" y="31"/>
                  </a:lnTo>
                  <a:lnTo>
                    <a:pt x="75" y="39"/>
                  </a:lnTo>
                  <a:lnTo>
                    <a:pt x="75" y="44"/>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79" name="Freeform 59"/>
            <p:cNvSpPr>
              <a:spLocks/>
            </p:cNvSpPr>
            <p:nvPr/>
          </p:nvSpPr>
          <p:spPr bwMode="auto">
            <a:xfrm>
              <a:off x="1746" y="3366"/>
              <a:ext cx="37" cy="38"/>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1 h 74"/>
                <a:gd name="T48" fmla="*/ 0 w 75"/>
                <a:gd name="T49" fmla="*/ 0 h 74"/>
                <a:gd name="T50" fmla="*/ 0 w 75"/>
                <a:gd name="T51" fmla="*/ 1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71" y="63"/>
                  </a:lnTo>
                  <a:lnTo>
                    <a:pt x="67" y="67"/>
                  </a:lnTo>
                  <a:lnTo>
                    <a:pt x="64" y="70"/>
                  </a:lnTo>
                  <a:lnTo>
                    <a:pt x="58" y="70"/>
                  </a:lnTo>
                  <a:lnTo>
                    <a:pt x="54" y="74"/>
                  </a:lnTo>
                  <a:lnTo>
                    <a:pt x="45" y="74"/>
                  </a:lnTo>
                  <a:lnTo>
                    <a:pt x="39" y="74"/>
                  </a:lnTo>
                  <a:lnTo>
                    <a:pt x="32" y="74"/>
                  </a:lnTo>
                  <a:lnTo>
                    <a:pt x="28" y="74"/>
                  </a:lnTo>
                  <a:lnTo>
                    <a:pt x="19" y="70"/>
                  </a:lnTo>
                  <a:lnTo>
                    <a:pt x="15" y="67"/>
                  </a:lnTo>
                  <a:lnTo>
                    <a:pt x="11" y="63"/>
                  </a:lnTo>
                  <a:lnTo>
                    <a:pt x="6" y="52"/>
                  </a:lnTo>
                  <a:lnTo>
                    <a:pt x="6" y="48"/>
                  </a:lnTo>
                  <a:lnTo>
                    <a:pt x="0" y="39"/>
                  </a:lnTo>
                  <a:lnTo>
                    <a:pt x="6" y="31"/>
                  </a:lnTo>
                  <a:lnTo>
                    <a:pt x="6" y="28"/>
                  </a:lnTo>
                  <a:lnTo>
                    <a:pt x="11" y="18"/>
                  </a:lnTo>
                  <a:lnTo>
                    <a:pt x="15" y="15"/>
                  </a:lnTo>
                  <a:lnTo>
                    <a:pt x="19" y="9"/>
                  </a:lnTo>
                  <a:lnTo>
                    <a:pt x="28" y="3"/>
                  </a:lnTo>
                  <a:lnTo>
                    <a:pt x="32" y="3"/>
                  </a:lnTo>
                  <a:lnTo>
                    <a:pt x="39" y="0"/>
                  </a:lnTo>
                  <a:lnTo>
                    <a:pt x="51" y="3"/>
                  </a:lnTo>
                  <a:lnTo>
                    <a:pt x="54" y="3"/>
                  </a:lnTo>
                  <a:lnTo>
                    <a:pt x="64" y="9"/>
                  </a:lnTo>
                  <a:lnTo>
                    <a:pt x="67" y="15"/>
                  </a:lnTo>
                  <a:lnTo>
                    <a:pt x="71" y="18"/>
                  </a:lnTo>
                  <a:lnTo>
                    <a:pt x="75" y="28"/>
                  </a:lnTo>
                  <a:lnTo>
                    <a:pt x="75" y="31"/>
                  </a:lnTo>
                  <a:lnTo>
                    <a:pt x="75" y="39"/>
                  </a:lnTo>
                  <a:lnTo>
                    <a:pt x="75" y="44"/>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80" name="Freeform 60"/>
            <p:cNvSpPr>
              <a:spLocks/>
            </p:cNvSpPr>
            <p:nvPr/>
          </p:nvSpPr>
          <p:spPr bwMode="auto">
            <a:xfrm>
              <a:off x="1825" y="3260"/>
              <a:ext cx="37" cy="37"/>
            </a:xfrm>
            <a:custGeom>
              <a:avLst/>
              <a:gdLst>
                <a:gd name="T0" fmla="*/ 1 w 73"/>
                <a:gd name="T1" fmla="*/ 1 h 72"/>
                <a:gd name="T2" fmla="*/ 1 w 73"/>
                <a:gd name="T3" fmla="*/ 1 h 72"/>
                <a:gd name="T4" fmla="*/ 1 w 73"/>
                <a:gd name="T5" fmla="*/ 1 h 72"/>
                <a:gd name="T6" fmla="*/ 1 w 73"/>
                <a:gd name="T7" fmla="*/ 1 h 72"/>
                <a:gd name="T8" fmla="*/ 1 w 73"/>
                <a:gd name="T9" fmla="*/ 1 h 72"/>
                <a:gd name="T10" fmla="*/ 1 w 73"/>
                <a:gd name="T11" fmla="*/ 1 h 72"/>
                <a:gd name="T12" fmla="*/ 1 w 73"/>
                <a:gd name="T13" fmla="*/ 1 h 72"/>
                <a:gd name="T14" fmla="*/ 1 w 73"/>
                <a:gd name="T15" fmla="*/ 1 h 72"/>
                <a:gd name="T16" fmla="*/ 1 w 73"/>
                <a:gd name="T17" fmla="*/ 1 h 72"/>
                <a:gd name="T18" fmla="*/ 1 w 73"/>
                <a:gd name="T19" fmla="*/ 1 h 72"/>
                <a:gd name="T20" fmla="*/ 1 w 73"/>
                <a:gd name="T21" fmla="*/ 1 h 72"/>
                <a:gd name="T22" fmla="*/ 1 w 73"/>
                <a:gd name="T23" fmla="*/ 1 h 72"/>
                <a:gd name="T24" fmla="*/ 1 w 73"/>
                <a:gd name="T25" fmla="*/ 1 h 72"/>
                <a:gd name="T26" fmla="*/ 1 w 73"/>
                <a:gd name="T27" fmla="*/ 1 h 72"/>
                <a:gd name="T28" fmla="*/ 1 w 73"/>
                <a:gd name="T29" fmla="*/ 1 h 72"/>
                <a:gd name="T30" fmla="*/ 1 w 73"/>
                <a:gd name="T31" fmla="*/ 1 h 72"/>
                <a:gd name="T32" fmla="*/ 0 w 73"/>
                <a:gd name="T33" fmla="*/ 1 h 72"/>
                <a:gd name="T34" fmla="*/ 1 w 73"/>
                <a:gd name="T35" fmla="*/ 1 h 72"/>
                <a:gd name="T36" fmla="*/ 1 w 73"/>
                <a:gd name="T37" fmla="*/ 1 h 72"/>
                <a:gd name="T38" fmla="*/ 1 w 73"/>
                <a:gd name="T39" fmla="*/ 1 h 72"/>
                <a:gd name="T40" fmla="*/ 1 w 73"/>
                <a:gd name="T41" fmla="*/ 1 h 72"/>
                <a:gd name="T42" fmla="*/ 1 w 73"/>
                <a:gd name="T43" fmla="*/ 1 h 72"/>
                <a:gd name="T44" fmla="*/ 1 w 73"/>
                <a:gd name="T45" fmla="*/ 1 h 72"/>
                <a:gd name="T46" fmla="*/ 1 w 73"/>
                <a:gd name="T47" fmla="*/ 0 h 72"/>
                <a:gd name="T48" fmla="*/ 1 w 73"/>
                <a:gd name="T49" fmla="*/ 0 h 72"/>
                <a:gd name="T50" fmla="*/ 1 w 73"/>
                <a:gd name="T51" fmla="*/ 0 h 72"/>
                <a:gd name="T52" fmla="*/ 1 w 73"/>
                <a:gd name="T53" fmla="*/ 1 h 72"/>
                <a:gd name="T54" fmla="*/ 1 w 73"/>
                <a:gd name="T55" fmla="*/ 1 h 72"/>
                <a:gd name="T56" fmla="*/ 1 w 73"/>
                <a:gd name="T57" fmla="*/ 1 h 72"/>
                <a:gd name="T58" fmla="*/ 1 w 73"/>
                <a:gd name="T59" fmla="*/ 1 h 72"/>
                <a:gd name="T60" fmla="*/ 1 w 73"/>
                <a:gd name="T61" fmla="*/ 1 h 72"/>
                <a:gd name="T62" fmla="*/ 1 w 73"/>
                <a:gd name="T63" fmla="*/ 1 h 72"/>
                <a:gd name="T64" fmla="*/ 1 w 73"/>
                <a:gd name="T65" fmla="*/ 1 h 72"/>
                <a:gd name="T66" fmla="*/ 1 w 73"/>
                <a:gd name="T67" fmla="*/ 1 h 72"/>
                <a:gd name="T68" fmla="*/ 1 w 73"/>
                <a:gd name="T69" fmla="*/ 1 h 72"/>
                <a:gd name="T70" fmla="*/ 1 w 73"/>
                <a:gd name="T71" fmla="*/ 1 h 72"/>
                <a:gd name="T72" fmla="*/ 1 w 73"/>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72"/>
                <a:gd name="T113" fmla="*/ 73 w 7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72">
                  <a:moveTo>
                    <a:pt x="73" y="52"/>
                  </a:moveTo>
                  <a:lnTo>
                    <a:pt x="69" y="55"/>
                  </a:lnTo>
                  <a:lnTo>
                    <a:pt x="69" y="59"/>
                  </a:lnTo>
                  <a:lnTo>
                    <a:pt x="66" y="65"/>
                  </a:lnTo>
                  <a:lnTo>
                    <a:pt x="62" y="65"/>
                  </a:lnTo>
                  <a:lnTo>
                    <a:pt x="56" y="68"/>
                  </a:lnTo>
                  <a:lnTo>
                    <a:pt x="49" y="68"/>
                  </a:lnTo>
                  <a:lnTo>
                    <a:pt x="45" y="72"/>
                  </a:lnTo>
                  <a:lnTo>
                    <a:pt x="40" y="72"/>
                  </a:lnTo>
                  <a:lnTo>
                    <a:pt x="32" y="72"/>
                  </a:lnTo>
                  <a:lnTo>
                    <a:pt x="27" y="68"/>
                  </a:lnTo>
                  <a:lnTo>
                    <a:pt x="17" y="65"/>
                  </a:lnTo>
                  <a:lnTo>
                    <a:pt x="14" y="59"/>
                  </a:lnTo>
                  <a:lnTo>
                    <a:pt x="10" y="55"/>
                  </a:lnTo>
                  <a:lnTo>
                    <a:pt x="4" y="52"/>
                  </a:lnTo>
                  <a:lnTo>
                    <a:pt x="4" y="42"/>
                  </a:lnTo>
                  <a:lnTo>
                    <a:pt x="0" y="33"/>
                  </a:lnTo>
                  <a:lnTo>
                    <a:pt x="4" y="29"/>
                  </a:lnTo>
                  <a:lnTo>
                    <a:pt x="4" y="20"/>
                  </a:lnTo>
                  <a:lnTo>
                    <a:pt x="10" y="16"/>
                  </a:lnTo>
                  <a:lnTo>
                    <a:pt x="14" y="13"/>
                  </a:lnTo>
                  <a:lnTo>
                    <a:pt x="17" y="3"/>
                  </a:lnTo>
                  <a:lnTo>
                    <a:pt x="27" y="3"/>
                  </a:lnTo>
                  <a:lnTo>
                    <a:pt x="32" y="0"/>
                  </a:lnTo>
                  <a:lnTo>
                    <a:pt x="40" y="0"/>
                  </a:lnTo>
                  <a:lnTo>
                    <a:pt x="49" y="0"/>
                  </a:lnTo>
                  <a:lnTo>
                    <a:pt x="53" y="3"/>
                  </a:lnTo>
                  <a:lnTo>
                    <a:pt x="62" y="3"/>
                  </a:lnTo>
                  <a:lnTo>
                    <a:pt x="66" y="13"/>
                  </a:lnTo>
                  <a:lnTo>
                    <a:pt x="69" y="16"/>
                  </a:lnTo>
                  <a:lnTo>
                    <a:pt x="73" y="20"/>
                  </a:lnTo>
                  <a:lnTo>
                    <a:pt x="73" y="29"/>
                  </a:lnTo>
                  <a:lnTo>
                    <a:pt x="73" y="33"/>
                  </a:lnTo>
                  <a:lnTo>
                    <a:pt x="73" y="37"/>
                  </a:lnTo>
                  <a:lnTo>
                    <a:pt x="73" y="42"/>
                  </a:lnTo>
                  <a:lnTo>
                    <a:pt x="73" y="48"/>
                  </a:lnTo>
                  <a:lnTo>
                    <a:pt x="73" y="52"/>
                  </a:lnTo>
                  <a:close/>
                </a:path>
              </a:pathLst>
            </a:custGeom>
            <a:solidFill>
              <a:srgbClr val="E87B14"/>
            </a:solidFill>
            <a:ln w="9525">
              <a:noFill/>
              <a:round/>
              <a:headEnd/>
              <a:tailEnd/>
            </a:ln>
          </p:spPr>
          <p:txBody>
            <a:bodyPr/>
            <a:lstStyle/>
            <a:p>
              <a:endParaRPr lang="sv-SE">
                <a:latin typeface="+mj-lt"/>
              </a:endParaRPr>
            </a:p>
          </p:txBody>
        </p:sp>
        <p:sp>
          <p:nvSpPr>
            <p:cNvPr id="26681" name="Freeform 61"/>
            <p:cNvSpPr>
              <a:spLocks/>
            </p:cNvSpPr>
            <p:nvPr/>
          </p:nvSpPr>
          <p:spPr bwMode="auto">
            <a:xfrm>
              <a:off x="1825" y="3260"/>
              <a:ext cx="37" cy="37"/>
            </a:xfrm>
            <a:custGeom>
              <a:avLst/>
              <a:gdLst>
                <a:gd name="T0" fmla="*/ 1 w 73"/>
                <a:gd name="T1" fmla="*/ 1 h 72"/>
                <a:gd name="T2" fmla="*/ 1 w 73"/>
                <a:gd name="T3" fmla="*/ 1 h 72"/>
                <a:gd name="T4" fmla="*/ 1 w 73"/>
                <a:gd name="T5" fmla="*/ 1 h 72"/>
                <a:gd name="T6" fmla="*/ 1 w 73"/>
                <a:gd name="T7" fmla="*/ 1 h 72"/>
                <a:gd name="T8" fmla="*/ 1 w 73"/>
                <a:gd name="T9" fmla="*/ 1 h 72"/>
                <a:gd name="T10" fmla="*/ 1 w 73"/>
                <a:gd name="T11" fmla="*/ 1 h 72"/>
                <a:gd name="T12" fmla="*/ 1 w 73"/>
                <a:gd name="T13" fmla="*/ 1 h 72"/>
                <a:gd name="T14" fmla="*/ 1 w 73"/>
                <a:gd name="T15" fmla="*/ 1 h 72"/>
                <a:gd name="T16" fmla="*/ 1 w 73"/>
                <a:gd name="T17" fmla="*/ 1 h 72"/>
                <a:gd name="T18" fmla="*/ 1 w 73"/>
                <a:gd name="T19" fmla="*/ 1 h 72"/>
                <a:gd name="T20" fmla="*/ 1 w 73"/>
                <a:gd name="T21" fmla="*/ 1 h 72"/>
                <a:gd name="T22" fmla="*/ 1 w 73"/>
                <a:gd name="T23" fmla="*/ 1 h 72"/>
                <a:gd name="T24" fmla="*/ 1 w 73"/>
                <a:gd name="T25" fmla="*/ 1 h 72"/>
                <a:gd name="T26" fmla="*/ 1 w 73"/>
                <a:gd name="T27" fmla="*/ 1 h 72"/>
                <a:gd name="T28" fmla="*/ 1 w 73"/>
                <a:gd name="T29" fmla="*/ 1 h 72"/>
                <a:gd name="T30" fmla="*/ 1 w 73"/>
                <a:gd name="T31" fmla="*/ 1 h 72"/>
                <a:gd name="T32" fmla="*/ 0 w 73"/>
                <a:gd name="T33" fmla="*/ 1 h 72"/>
                <a:gd name="T34" fmla="*/ 1 w 73"/>
                <a:gd name="T35" fmla="*/ 1 h 72"/>
                <a:gd name="T36" fmla="*/ 1 w 73"/>
                <a:gd name="T37" fmla="*/ 1 h 72"/>
                <a:gd name="T38" fmla="*/ 1 w 73"/>
                <a:gd name="T39" fmla="*/ 1 h 72"/>
                <a:gd name="T40" fmla="*/ 1 w 73"/>
                <a:gd name="T41" fmla="*/ 1 h 72"/>
                <a:gd name="T42" fmla="*/ 1 w 73"/>
                <a:gd name="T43" fmla="*/ 1 h 72"/>
                <a:gd name="T44" fmla="*/ 1 w 73"/>
                <a:gd name="T45" fmla="*/ 1 h 72"/>
                <a:gd name="T46" fmla="*/ 1 w 73"/>
                <a:gd name="T47" fmla="*/ 0 h 72"/>
                <a:gd name="T48" fmla="*/ 1 w 73"/>
                <a:gd name="T49" fmla="*/ 0 h 72"/>
                <a:gd name="T50" fmla="*/ 1 w 73"/>
                <a:gd name="T51" fmla="*/ 0 h 72"/>
                <a:gd name="T52" fmla="*/ 1 w 73"/>
                <a:gd name="T53" fmla="*/ 1 h 72"/>
                <a:gd name="T54" fmla="*/ 1 w 73"/>
                <a:gd name="T55" fmla="*/ 1 h 72"/>
                <a:gd name="T56" fmla="*/ 1 w 73"/>
                <a:gd name="T57" fmla="*/ 1 h 72"/>
                <a:gd name="T58" fmla="*/ 1 w 73"/>
                <a:gd name="T59" fmla="*/ 1 h 72"/>
                <a:gd name="T60" fmla="*/ 1 w 73"/>
                <a:gd name="T61" fmla="*/ 1 h 72"/>
                <a:gd name="T62" fmla="*/ 1 w 73"/>
                <a:gd name="T63" fmla="*/ 1 h 72"/>
                <a:gd name="T64" fmla="*/ 1 w 73"/>
                <a:gd name="T65" fmla="*/ 1 h 72"/>
                <a:gd name="T66" fmla="*/ 1 w 73"/>
                <a:gd name="T67" fmla="*/ 1 h 72"/>
                <a:gd name="T68" fmla="*/ 1 w 73"/>
                <a:gd name="T69" fmla="*/ 1 h 72"/>
                <a:gd name="T70" fmla="*/ 1 w 73"/>
                <a:gd name="T71" fmla="*/ 1 h 72"/>
                <a:gd name="T72" fmla="*/ 1 w 73"/>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72"/>
                <a:gd name="T113" fmla="*/ 73 w 7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72">
                  <a:moveTo>
                    <a:pt x="73" y="52"/>
                  </a:moveTo>
                  <a:lnTo>
                    <a:pt x="69" y="55"/>
                  </a:lnTo>
                  <a:lnTo>
                    <a:pt x="69" y="59"/>
                  </a:lnTo>
                  <a:lnTo>
                    <a:pt x="66" y="65"/>
                  </a:lnTo>
                  <a:lnTo>
                    <a:pt x="62" y="65"/>
                  </a:lnTo>
                  <a:lnTo>
                    <a:pt x="56" y="68"/>
                  </a:lnTo>
                  <a:lnTo>
                    <a:pt x="49" y="68"/>
                  </a:lnTo>
                  <a:lnTo>
                    <a:pt x="45" y="72"/>
                  </a:lnTo>
                  <a:lnTo>
                    <a:pt x="40" y="72"/>
                  </a:lnTo>
                  <a:lnTo>
                    <a:pt x="32" y="72"/>
                  </a:lnTo>
                  <a:lnTo>
                    <a:pt x="27" y="68"/>
                  </a:lnTo>
                  <a:lnTo>
                    <a:pt x="17" y="65"/>
                  </a:lnTo>
                  <a:lnTo>
                    <a:pt x="14" y="59"/>
                  </a:lnTo>
                  <a:lnTo>
                    <a:pt x="10" y="55"/>
                  </a:lnTo>
                  <a:lnTo>
                    <a:pt x="4" y="52"/>
                  </a:lnTo>
                  <a:lnTo>
                    <a:pt x="4" y="42"/>
                  </a:lnTo>
                  <a:lnTo>
                    <a:pt x="0" y="33"/>
                  </a:lnTo>
                  <a:lnTo>
                    <a:pt x="4" y="29"/>
                  </a:lnTo>
                  <a:lnTo>
                    <a:pt x="4" y="20"/>
                  </a:lnTo>
                  <a:lnTo>
                    <a:pt x="10" y="16"/>
                  </a:lnTo>
                  <a:lnTo>
                    <a:pt x="14" y="13"/>
                  </a:lnTo>
                  <a:lnTo>
                    <a:pt x="17" y="3"/>
                  </a:lnTo>
                  <a:lnTo>
                    <a:pt x="27" y="3"/>
                  </a:lnTo>
                  <a:lnTo>
                    <a:pt x="32" y="0"/>
                  </a:lnTo>
                  <a:lnTo>
                    <a:pt x="40" y="0"/>
                  </a:lnTo>
                  <a:lnTo>
                    <a:pt x="49" y="0"/>
                  </a:lnTo>
                  <a:lnTo>
                    <a:pt x="53" y="3"/>
                  </a:lnTo>
                  <a:lnTo>
                    <a:pt x="62" y="3"/>
                  </a:lnTo>
                  <a:lnTo>
                    <a:pt x="66" y="13"/>
                  </a:lnTo>
                  <a:lnTo>
                    <a:pt x="69" y="16"/>
                  </a:lnTo>
                  <a:lnTo>
                    <a:pt x="73" y="20"/>
                  </a:lnTo>
                  <a:lnTo>
                    <a:pt x="73" y="29"/>
                  </a:lnTo>
                  <a:lnTo>
                    <a:pt x="73" y="33"/>
                  </a:lnTo>
                  <a:lnTo>
                    <a:pt x="73" y="37"/>
                  </a:lnTo>
                  <a:lnTo>
                    <a:pt x="73" y="42"/>
                  </a:lnTo>
                  <a:lnTo>
                    <a:pt x="73" y="48"/>
                  </a:lnTo>
                  <a:lnTo>
                    <a:pt x="73" y="52"/>
                  </a:lnTo>
                  <a:close/>
                </a:path>
              </a:pathLst>
            </a:custGeom>
            <a:solidFill>
              <a:srgbClr val="E87B14"/>
            </a:solidFill>
            <a:ln w="9525">
              <a:noFill/>
              <a:round/>
              <a:headEnd/>
              <a:tailEnd/>
            </a:ln>
          </p:spPr>
          <p:txBody>
            <a:bodyPr/>
            <a:lstStyle/>
            <a:p>
              <a:endParaRPr lang="sv-SE">
                <a:latin typeface="+mj-lt"/>
              </a:endParaRPr>
            </a:p>
          </p:txBody>
        </p:sp>
        <p:sp>
          <p:nvSpPr>
            <p:cNvPr id="26682" name="Freeform 62"/>
            <p:cNvSpPr>
              <a:spLocks/>
            </p:cNvSpPr>
            <p:nvPr/>
          </p:nvSpPr>
          <p:spPr bwMode="auto">
            <a:xfrm>
              <a:off x="1830" y="3179"/>
              <a:ext cx="35" cy="39"/>
            </a:xfrm>
            <a:custGeom>
              <a:avLst/>
              <a:gdLst>
                <a:gd name="T0" fmla="*/ 0 w 71"/>
                <a:gd name="T1" fmla="*/ 1 h 78"/>
                <a:gd name="T2" fmla="*/ 0 w 71"/>
                <a:gd name="T3" fmla="*/ 1 h 78"/>
                <a:gd name="T4" fmla="*/ 0 w 71"/>
                <a:gd name="T5" fmla="*/ 1 h 78"/>
                <a:gd name="T6" fmla="*/ 0 w 71"/>
                <a:gd name="T7" fmla="*/ 1 h 78"/>
                <a:gd name="T8" fmla="*/ 0 w 71"/>
                <a:gd name="T9" fmla="*/ 1 h 78"/>
                <a:gd name="T10" fmla="*/ 0 w 71"/>
                <a:gd name="T11" fmla="*/ 1 h 78"/>
                <a:gd name="T12" fmla="*/ 0 w 71"/>
                <a:gd name="T13" fmla="*/ 1 h 78"/>
                <a:gd name="T14" fmla="*/ 0 w 71"/>
                <a:gd name="T15" fmla="*/ 1 h 78"/>
                <a:gd name="T16" fmla="*/ 0 w 71"/>
                <a:gd name="T17" fmla="*/ 1 h 78"/>
                <a:gd name="T18" fmla="*/ 0 w 71"/>
                <a:gd name="T19" fmla="*/ 1 h 78"/>
                <a:gd name="T20" fmla="*/ 0 w 71"/>
                <a:gd name="T21" fmla="*/ 1 h 78"/>
                <a:gd name="T22" fmla="*/ 0 w 71"/>
                <a:gd name="T23" fmla="*/ 1 h 78"/>
                <a:gd name="T24" fmla="*/ 0 w 71"/>
                <a:gd name="T25" fmla="*/ 1 h 78"/>
                <a:gd name="T26" fmla="*/ 0 w 71"/>
                <a:gd name="T27" fmla="*/ 1 h 78"/>
                <a:gd name="T28" fmla="*/ 0 w 71"/>
                <a:gd name="T29" fmla="*/ 1 h 78"/>
                <a:gd name="T30" fmla="*/ 0 w 71"/>
                <a:gd name="T31" fmla="*/ 1 h 78"/>
                <a:gd name="T32" fmla="*/ 0 w 71"/>
                <a:gd name="T33" fmla="*/ 1 h 78"/>
                <a:gd name="T34" fmla="*/ 0 w 71"/>
                <a:gd name="T35" fmla="*/ 1 h 78"/>
                <a:gd name="T36" fmla="*/ 0 w 71"/>
                <a:gd name="T37" fmla="*/ 1 h 78"/>
                <a:gd name="T38" fmla="*/ 0 w 71"/>
                <a:gd name="T39" fmla="*/ 1 h 78"/>
                <a:gd name="T40" fmla="*/ 0 w 71"/>
                <a:gd name="T41" fmla="*/ 1 h 78"/>
                <a:gd name="T42" fmla="*/ 0 w 71"/>
                <a:gd name="T43" fmla="*/ 1 h 78"/>
                <a:gd name="T44" fmla="*/ 0 w 71"/>
                <a:gd name="T45" fmla="*/ 1 h 78"/>
                <a:gd name="T46" fmla="*/ 0 w 71"/>
                <a:gd name="T47" fmla="*/ 0 h 78"/>
                <a:gd name="T48" fmla="*/ 0 w 71"/>
                <a:gd name="T49" fmla="*/ 0 h 78"/>
                <a:gd name="T50" fmla="*/ 0 w 71"/>
                <a:gd name="T51" fmla="*/ 0 h 78"/>
                <a:gd name="T52" fmla="*/ 0 w 71"/>
                <a:gd name="T53" fmla="*/ 1 h 78"/>
                <a:gd name="T54" fmla="*/ 0 w 71"/>
                <a:gd name="T55" fmla="*/ 1 h 78"/>
                <a:gd name="T56" fmla="*/ 0 w 71"/>
                <a:gd name="T57" fmla="*/ 1 h 78"/>
                <a:gd name="T58" fmla="*/ 0 w 71"/>
                <a:gd name="T59" fmla="*/ 1 h 78"/>
                <a:gd name="T60" fmla="*/ 0 w 71"/>
                <a:gd name="T61" fmla="*/ 1 h 78"/>
                <a:gd name="T62" fmla="*/ 0 w 71"/>
                <a:gd name="T63" fmla="*/ 1 h 78"/>
                <a:gd name="T64" fmla="*/ 0 w 71"/>
                <a:gd name="T65" fmla="*/ 1 h 78"/>
                <a:gd name="T66" fmla="*/ 0 w 71"/>
                <a:gd name="T67" fmla="*/ 1 h 78"/>
                <a:gd name="T68" fmla="*/ 0 w 71"/>
                <a:gd name="T69" fmla="*/ 1 h 78"/>
                <a:gd name="T70" fmla="*/ 0 w 71"/>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8"/>
                <a:gd name="T110" fmla="*/ 71 w 71"/>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8">
                  <a:moveTo>
                    <a:pt x="71" y="52"/>
                  </a:moveTo>
                  <a:lnTo>
                    <a:pt x="71" y="55"/>
                  </a:lnTo>
                  <a:lnTo>
                    <a:pt x="63" y="59"/>
                  </a:lnTo>
                  <a:lnTo>
                    <a:pt x="59" y="65"/>
                  </a:lnTo>
                  <a:lnTo>
                    <a:pt x="56" y="70"/>
                  </a:lnTo>
                  <a:lnTo>
                    <a:pt x="52" y="74"/>
                  </a:lnTo>
                  <a:lnTo>
                    <a:pt x="46" y="74"/>
                  </a:lnTo>
                  <a:lnTo>
                    <a:pt x="39" y="74"/>
                  </a:lnTo>
                  <a:lnTo>
                    <a:pt x="35" y="78"/>
                  </a:lnTo>
                  <a:lnTo>
                    <a:pt x="26" y="74"/>
                  </a:lnTo>
                  <a:lnTo>
                    <a:pt x="22" y="74"/>
                  </a:lnTo>
                  <a:lnTo>
                    <a:pt x="11" y="70"/>
                  </a:lnTo>
                  <a:lnTo>
                    <a:pt x="7" y="65"/>
                  </a:lnTo>
                  <a:lnTo>
                    <a:pt x="4" y="59"/>
                  </a:lnTo>
                  <a:lnTo>
                    <a:pt x="0" y="52"/>
                  </a:lnTo>
                  <a:lnTo>
                    <a:pt x="0" y="46"/>
                  </a:lnTo>
                  <a:lnTo>
                    <a:pt x="0" y="39"/>
                  </a:lnTo>
                  <a:lnTo>
                    <a:pt x="0" y="29"/>
                  </a:lnTo>
                  <a:lnTo>
                    <a:pt x="0" y="26"/>
                  </a:lnTo>
                  <a:lnTo>
                    <a:pt x="4" y="18"/>
                  </a:lnTo>
                  <a:lnTo>
                    <a:pt x="7" y="11"/>
                  </a:lnTo>
                  <a:lnTo>
                    <a:pt x="11" y="7"/>
                  </a:lnTo>
                  <a:lnTo>
                    <a:pt x="22" y="3"/>
                  </a:lnTo>
                  <a:lnTo>
                    <a:pt x="26" y="0"/>
                  </a:lnTo>
                  <a:lnTo>
                    <a:pt x="35" y="0"/>
                  </a:lnTo>
                  <a:lnTo>
                    <a:pt x="43" y="0"/>
                  </a:lnTo>
                  <a:lnTo>
                    <a:pt x="46" y="3"/>
                  </a:lnTo>
                  <a:lnTo>
                    <a:pt x="56" y="7"/>
                  </a:lnTo>
                  <a:lnTo>
                    <a:pt x="59" y="11"/>
                  </a:lnTo>
                  <a:lnTo>
                    <a:pt x="63" y="18"/>
                  </a:lnTo>
                  <a:lnTo>
                    <a:pt x="71" y="26"/>
                  </a:lnTo>
                  <a:lnTo>
                    <a:pt x="71" y="29"/>
                  </a:lnTo>
                  <a:lnTo>
                    <a:pt x="71" y="39"/>
                  </a:lnTo>
                  <a:lnTo>
                    <a:pt x="71" y="42"/>
                  </a:lnTo>
                  <a:lnTo>
                    <a:pt x="71" y="46"/>
                  </a:lnTo>
                  <a:lnTo>
                    <a:pt x="71" y="52"/>
                  </a:lnTo>
                  <a:close/>
                </a:path>
              </a:pathLst>
            </a:custGeom>
            <a:solidFill>
              <a:srgbClr val="E87B14"/>
            </a:solidFill>
            <a:ln w="9525">
              <a:noFill/>
              <a:round/>
              <a:headEnd/>
              <a:tailEnd/>
            </a:ln>
          </p:spPr>
          <p:txBody>
            <a:bodyPr/>
            <a:lstStyle/>
            <a:p>
              <a:endParaRPr lang="sv-SE">
                <a:latin typeface="+mj-lt"/>
              </a:endParaRPr>
            </a:p>
          </p:txBody>
        </p:sp>
        <p:sp>
          <p:nvSpPr>
            <p:cNvPr id="26683" name="Freeform 63"/>
            <p:cNvSpPr>
              <a:spLocks/>
            </p:cNvSpPr>
            <p:nvPr/>
          </p:nvSpPr>
          <p:spPr bwMode="auto">
            <a:xfrm>
              <a:off x="1830" y="3179"/>
              <a:ext cx="35" cy="39"/>
            </a:xfrm>
            <a:custGeom>
              <a:avLst/>
              <a:gdLst>
                <a:gd name="T0" fmla="*/ 0 w 71"/>
                <a:gd name="T1" fmla="*/ 1 h 78"/>
                <a:gd name="T2" fmla="*/ 0 w 71"/>
                <a:gd name="T3" fmla="*/ 1 h 78"/>
                <a:gd name="T4" fmla="*/ 0 w 71"/>
                <a:gd name="T5" fmla="*/ 1 h 78"/>
                <a:gd name="T6" fmla="*/ 0 w 71"/>
                <a:gd name="T7" fmla="*/ 1 h 78"/>
                <a:gd name="T8" fmla="*/ 0 w 71"/>
                <a:gd name="T9" fmla="*/ 1 h 78"/>
                <a:gd name="T10" fmla="*/ 0 w 71"/>
                <a:gd name="T11" fmla="*/ 1 h 78"/>
                <a:gd name="T12" fmla="*/ 0 w 71"/>
                <a:gd name="T13" fmla="*/ 1 h 78"/>
                <a:gd name="T14" fmla="*/ 0 w 71"/>
                <a:gd name="T15" fmla="*/ 1 h 78"/>
                <a:gd name="T16" fmla="*/ 0 w 71"/>
                <a:gd name="T17" fmla="*/ 1 h 78"/>
                <a:gd name="T18" fmla="*/ 0 w 71"/>
                <a:gd name="T19" fmla="*/ 1 h 78"/>
                <a:gd name="T20" fmla="*/ 0 w 71"/>
                <a:gd name="T21" fmla="*/ 1 h 78"/>
                <a:gd name="T22" fmla="*/ 0 w 71"/>
                <a:gd name="T23" fmla="*/ 1 h 78"/>
                <a:gd name="T24" fmla="*/ 0 w 71"/>
                <a:gd name="T25" fmla="*/ 1 h 78"/>
                <a:gd name="T26" fmla="*/ 0 w 71"/>
                <a:gd name="T27" fmla="*/ 1 h 78"/>
                <a:gd name="T28" fmla="*/ 0 w 71"/>
                <a:gd name="T29" fmla="*/ 1 h 78"/>
                <a:gd name="T30" fmla="*/ 0 w 71"/>
                <a:gd name="T31" fmla="*/ 1 h 78"/>
                <a:gd name="T32" fmla="*/ 0 w 71"/>
                <a:gd name="T33" fmla="*/ 1 h 78"/>
                <a:gd name="T34" fmla="*/ 0 w 71"/>
                <a:gd name="T35" fmla="*/ 1 h 78"/>
                <a:gd name="T36" fmla="*/ 0 w 71"/>
                <a:gd name="T37" fmla="*/ 1 h 78"/>
                <a:gd name="T38" fmla="*/ 0 w 71"/>
                <a:gd name="T39" fmla="*/ 1 h 78"/>
                <a:gd name="T40" fmla="*/ 0 w 71"/>
                <a:gd name="T41" fmla="*/ 1 h 78"/>
                <a:gd name="T42" fmla="*/ 0 w 71"/>
                <a:gd name="T43" fmla="*/ 1 h 78"/>
                <a:gd name="T44" fmla="*/ 0 w 71"/>
                <a:gd name="T45" fmla="*/ 1 h 78"/>
                <a:gd name="T46" fmla="*/ 0 w 71"/>
                <a:gd name="T47" fmla="*/ 0 h 78"/>
                <a:gd name="T48" fmla="*/ 0 w 71"/>
                <a:gd name="T49" fmla="*/ 0 h 78"/>
                <a:gd name="T50" fmla="*/ 0 w 71"/>
                <a:gd name="T51" fmla="*/ 0 h 78"/>
                <a:gd name="T52" fmla="*/ 0 w 71"/>
                <a:gd name="T53" fmla="*/ 1 h 78"/>
                <a:gd name="T54" fmla="*/ 0 w 71"/>
                <a:gd name="T55" fmla="*/ 1 h 78"/>
                <a:gd name="T56" fmla="*/ 0 w 71"/>
                <a:gd name="T57" fmla="*/ 1 h 78"/>
                <a:gd name="T58" fmla="*/ 0 w 71"/>
                <a:gd name="T59" fmla="*/ 1 h 78"/>
                <a:gd name="T60" fmla="*/ 0 w 71"/>
                <a:gd name="T61" fmla="*/ 1 h 78"/>
                <a:gd name="T62" fmla="*/ 0 w 71"/>
                <a:gd name="T63" fmla="*/ 1 h 78"/>
                <a:gd name="T64" fmla="*/ 0 w 71"/>
                <a:gd name="T65" fmla="*/ 1 h 78"/>
                <a:gd name="T66" fmla="*/ 0 w 71"/>
                <a:gd name="T67" fmla="*/ 1 h 78"/>
                <a:gd name="T68" fmla="*/ 0 w 71"/>
                <a:gd name="T69" fmla="*/ 1 h 78"/>
                <a:gd name="T70" fmla="*/ 0 w 71"/>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8"/>
                <a:gd name="T110" fmla="*/ 71 w 71"/>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8">
                  <a:moveTo>
                    <a:pt x="71" y="52"/>
                  </a:moveTo>
                  <a:lnTo>
                    <a:pt x="71" y="55"/>
                  </a:lnTo>
                  <a:lnTo>
                    <a:pt x="63" y="59"/>
                  </a:lnTo>
                  <a:lnTo>
                    <a:pt x="59" y="65"/>
                  </a:lnTo>
                  <a:lnTo>
                    <a:pt x="56" y="70"/>
                  </a:lnTo>
                  <a:lnTo>
                    <a:pt x="52" y="74"/>
                  </a:lnTo>
                  <a:lnTo>
                    <a:pt x="46" y="74"/>
                  </a:lnTo>
                  <a:lnTo>
                    <a:pt x="39" y="74"/>
                  </a:lnTo>
                  <a:lnTo>
                    <a:pt x="35" y="78"/>
                  </a:lnTo>
                  <a:lnTo>
                    <a:pt x="26" y="74"/>
                  </a:lnTo>
                  <a:lnTo>
                    <a:pt x="22" y="74"/>
                  </a:lnTo>
                  <a:lnTo>
                    <a:pt x="11" y="70"/>
                  </a:lnTo>
                  <a:lnTo>
                    <a:pt x="7" y="65"/>
                  </a:lnTo>
                  <a:lnTo>
                    <a:pt x="4" y="59"/>
                  </a:lnTo>
                  <a:lnTo>
                    <a:pt x="0" y="52"/>
                  </a:lnTo>
                  <a:lnTo>
                    <a:pt x="0" y="46"/>
                  </a:lnTo>
                  <a:lnTo>
                    <a:pt x="0" y="39"/>
                  </a:lnTo>
                  <a:lnTo>
                    <a:pt x="0" y="29"/>
                  </a:lnTo>
                  <a:lnTo>
                    <a:pt x="0" y="26"/>
                  </a:lnTo>
                  <a:lnTo>
                    <a:pt x="4" y="18"/>
                  </a:lnTo>
                  <a:lnTo>
                    <a:pt x="7" y="11"/>
                  </a:lnTo>
                  <a:lnTo>
                    <a:pt x="11" y="7"/>
                  </a:lnTo>
                  <a:lnTo>
                    <a:pt x="22" y="3"/>
                  </a:lnTo>
                  <a:lnTo>
                    <a:pt x="26" y="0"/>
                  </a:lnTo>
                  <a:lnTo>
                    <a:pt x="35" y="0"/>
                  </a:lnTo>
                  <a:lnTo>
                    <a:pt x="43" y="0"/>
                  </a:lnTo>
                  <a:lnTo>
                    <a:pt x="46" y="3"/>
                  </a:lnTo>
                  <a:lnTo>
                    <a:pt x="56" y="7"/>
                  </a:lnTo>
                  <a:lnTo>
                    <a:pt x="59" y="11"/>
                  </a:lnTo>
                  <a:lnTo>
                    <a:pt x="63" y="18"/>
                  </a:lnTo>
                  <a:lnTo>
                    <a:pt x="71" y="26"/>
                  </a:lnTo>
                  <a:lnTo>
                    <a:pt x="71" y="29"/>
                  </a:lnTo>
                  <a:lnTo>
                    <a:pt x="71" y="39"/>
                  </a:lnTo>
                  <a:lnTo>
                    <a:pt x="71" y="42"/>
                  </a:lnTo>
                  <a:lnTo>
                    <a:pt x="71" y="46"/>
                  </a:lnTo>
                  <a:lnTo>
                    <a:pt x="71" y="52"/>
                  </a:lnTo>
                  <a:close/>
                </a:path>
              </a:pathLst>
            </a:custGeom>
            <a:solidFill>
              <a:srgbClr val="E87B14"/>
            </a:solidFill>
            <a:ln w="9525">
              <a:noFill/>
              <a:round/>
              <a:headEnd/>
              <a:tailEnd/>
            </a:ln>
          </p:spPr>
          <p:txBody>
            <a:bodyPr/>
            <a:lstStyle/>
            <a:p>
              <a:endParaRPr lang="sv-SE">
                <a:latin typeface="+mj-lt"/>
              </a:endParaRPr>
            </a:p>
          </p:txBody>
        </p:sp>
        <p:sp>
          <p:nvSpPr>
            <p:cNvPr id="26684" name="Freeform 64"/>
            <p:cNvSpPr>
              <a:spLocks/>
            </p:cNvSpPr>
            <p:nvPr/>
          </p:nvSpPr>
          <p:spPr bwMode="auto">
            <a:xfrm>
              <a:off x="1814" y="3225"/>
              <a:ext cx="37" cy="37"/>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0 h 74"/>
                <a:gd name="T48" fmla="*/ 0 w 75"/>
                <a:gd name="T49" fmla="*/ 0 h 74"/>
                <a:gd name="T50" fmla="*/ 0 w 75"/>
                <a:gd name="T51" fmla="*/ 0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67" y="59"/>
                  </a:lnTo>
                  <a:lnTo>
                    <a:pt x="62" y="67"/>
                  </a:lnTo>
                  <a:lnTo>
                    <a:pt x="58" y="71"/>
                  </a:lnTo>
                  <a:lnTo>
                    <a:pt x="54" y="71"/>
                  </a:lnTo>
                  <a:lnTo>
                    <a:pt x="49" y="74"/>
                  </a:lnTo>
                  <a:lnTo>
                    <a:pt x="43" y="74"/>
                  </a:lnTo>
                  <a:lnTo>
                    <a:pt x="39" y="74"/>
                  </a:lnTo>
                  <a:lnTo>
                    <a:pt x="32" y="74"/>
                  </a:lnTo>
                  <a:lnTo>
                    <a:pt x="22" y="71"/>
                  </a:lnTo>
                  <a:lnTo>
                    <a:pt x="19" y="71"/>
                  </a:lnTo>
                  <a:lnTo>
                    <a:pt x="15" y="67"/>
                  </a:lnTo>
                  <a:lnTo>
                    <a:pt x="4" y="56"/>
                  </a:lnTo>
                  <a:lnTo>
                    <a:pt x="4" y="52"/>
                  </a:lnTo>
                  <a:lnTo>
                    <a:pt x="0" y="43"/>
                  </a:lnTo>
                  <a:lnTo>
                    <a:pt x="0" y="39"/>
                  </a:lnTo>
                  <a:lnTo>
                    <a:pt x="0" y="31"/>
                  </a:lnTo>
                  <a:lnTo>
                    <a:pt x="4" y="22"/>
                  </a:lnTo>
                  <a:lnTo>
                    <a:pt x="4" y="18"/>
                  </a:lnTo>
                  <a:lnTo>
                    <a:pt x="15" y="13"/>
                  </a:lnTo>
                  <a:lnTo>
                    <a:pt x="19" y="7"/>
                  </a:lnTo>
                  <a:lnTo>
                    <a:pt x="22" y="4"/>
                  </a:lnTo>
                  <a:lnTo>
                    <a:pt x="32" y="0"/>
                  </a:lnTo>
                  <a:lnTo>
                    <a:pt x="39" y="0"/>
                  </a:lnTo>
                  <a:lnTo>
                    <a:pt x="43" y="0"/>
                  </a:lnTo>
                  <a:lnTo>
                    <a:pt x="54" y="4"/>
                  </a:lnTo>
                  <a:lnTo>
                    <a:pt x="58" y="7"/>
                  </a:lnTo>
                  <a:lnTo>
                    <a:pt x="62" y="13"/>
                  </a:lnTo>
                  <a:lnTo>
                    <a:pt x="71" y="18"/>
                  </a:lnTo>
                  <a:lnTo>
                    <a:pt x="71" y="22"/>
                  </a:lnTo>
                  <a:lnTo>
                    <a:pt x="75" y="31"/>
                  </a:lnTo>
                  <a:lnTo>
                    <a:pt x="75" y="39"/>
                  </a:lnTo>
                  <a:lnTo>
                    <a:pt x="75" y="43"/>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85" name="Freeform 65"/>
            <p:cNvSpPr>
              <a:spLocks/>
            </p:cNvSpPr>
            <p:nvPr/>
          </p:nvSpPr>
          <p:spPr bwMode="auto">
            <a:xfrm>
              <a:off x="1814" y="3225"/>
              <a:ext cx="37" cy="37"/>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1 h 74"/>
                <a:gd name="T12" fmla="*/ 0 w 75"/>
                <a:gd name="T13" fmla="*/ 1 h 74"/>
                <a:gd name="T14" fmla="*/ 0 w 75"/>
                <a:gd name="T15" fmla="*/ 1 h 74"/>
                <a:gd name="T16" fmla="*/ 0 w 75"/>
                <a:gd name="T17" fmla="*/ 1 h 74"/>
                <a:gd name="T18" fmla="*/ 0 w 75"/>
                <a:gd name="T19" fmla="*/ 1 h 74"/>
                <a:gd name="T20" fmla="*/ 0 w 75"/>
                <a:gd name="T21" fmla="*/ 1 h 74"/>
                <a:gd name="T22" fmla="*/ 0 w 75"/>
                <a:gd name="T23" fmla="*/ 1 h 74"/>
                <a:gd name="T24" fmla="*/ 0 w 75"/>
                <a:gd name="T25" fmla="*/ 1 h 74"/>
                <a:gd name="T26" fmla="*/ 0 w 75"/>
                <a:gd name="T27" fmla="*/ 1 h 74"/>
                <a:gd name="T28" fmla="*/ 0 w 75"/>
                <a:gd name="T29" fmla="*/ 1 h 74"/>
                <a:gd name="T30" fmla="*/ 0 w 75"/>
                <a:gd name="T31" fmla="*/ 1 h 74"/>
                <a:gd name="T32" fmla="*/ 0 w 75"/>
                <a:gd name="T33" fmla="*/ 1 h 74"/>
                <a:gd name="T34" fmla="*/ 0 w 75"/>
                <a:gd name="T35" fmla="*/ 1 h 74"/>
                <a:gd name="T36" fmla="*/ 0 w 75"/>
                <a:gd name="T37" fmla="*/ 1 h 74"/>
                <a:gd name="T38" fmla="*/ 0 w 75"/>
                <a:gd name="T39" fmla="*/ 1 h 74"/>
                <a:gd name="T40" fmla="*/ 0 w 75"/>
                <a:gd name="T41" fmla="*/ 1 h 74"/>
                <a:gd name="T42" fmla="*/ 0 w 75"/>
                <a:gd name="T43" fmla="*/ 1 h 74"/>
                <a:gd name="T44" fmla="*/ 0 w 75"/>
                <a:gd name="T45" fmla="*/ 1 h 74"/>
                <a:gd name="T46" fmla="*/ 0 w 75"/>
                <a:gd name="T47" fmla="*/ 0 h 74"/>
                <a:gd name="T48" fmla="*/ 0 w 75"/>
                <a:gd name="T49" fmla="*/ 0 h 74"/>
                <a:gd name="T50" fmla="*/ 0 w 75"/>
                <a:gd name="T51" fmla="*/ 0 h 74"/>
                <a:gd name="T52" fmla="*/ 0 w 75"/>
                <a:gd name="T53" fmla="*/ 1 h 74"/>
                <a:gd name="T54" fmla="*/ 0 w 75"/>
                <a:gd name="T55" fmla="*/ 1 h 74"/>
                <a:gd name="T56" fmla="*/ 0 w 75"/>
                <a:gd name="T57" fmla="*/ 1 h 74"/>
                <a:gd name="T58" fmla="*/ 0 w 75"/>
                <a:gd name="T59" fmla="*/ 1 h 74"/>
                <a:gd name="T60" fmla="*/ 0 w 75"/>
                <a:gd name="T61" fmla="*/ 1 h 74"/>
                <a:gd name="T62" fmla="*/ 0 w 75"/>
                <a:gd name="T63" fmla="*/ 1 h 74"/>
                <a:gd name="T64" fmla="*/ 0 w 75"/>
                <a:gd name="T65" fmla="*/ 1 h 74"/>
                <a:gd name="T66" fmla="*/ 0 w 75"/>
                <a:gd name="T67" fmla="*/ 1 h 74"/>
                <a:gd name="T68" fmla="*/ 0 w 75"/>
                <a:gd name="T69" fmla="*/ 1 h 74"/>
                <a:gd name="T70" fmla="*/ 0 w 75"/>
                <a:gd name="T71" fmla="*/ 1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4"/>
                <a:gd name="T110" fmla="*/ 75 w 7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4">
                  <a:moveTo>
                    <a:pt x="75" y="52"/>
                  </a:moveTo>
                  <a:lnTo>
                    <a:pt x="71" y="56"/>
                  </a:lnTo>
                  <a:lnTo>
                    <a:pt x="67" y="59"/>
                  </a:lnTo>
                  <a:lnTo>
                    <a:pt x="62" y="67"/>
                  </a:lnTo>
                  <a:lnTo>
                    <a:pt x="58" y="71"/>
                  </a:lnTo>
                  <a:lnTo>
                    <a:pt x="54" y="71"/>
                  </a:lnTo>
                  <a:lnTo>
                    <a:pt x="49" y="74"/>
                  </a:lnTo>
                  <a:lnTo>
                    <a:pt x="43" y="74"/>
                  </a:lnTo>
                  <a:lnTo>
                    <a:pt x="39" y="74"/>
                  </a:lnTo>
                  <a:lnTo>
                    <a:pt x="32" y="74"/>
                  </a:lnTo>
                  <a:lnTo>
                    <a:pt x="22" y="71"/>
                  </a:lnTo>
                  <a:lnTo>
                    <a:pt x="19" y="71"/>
                  </a:lnTo>
                  <a:lnTo>
                    <a:pt x="15" y="67"/>
                  </a:lnTo>
                  <a:lnTo>
                    <a:pt x="4" y="56"/>
                  </a:lnTo>
                  <a:lnTo>
                    <a:pt x="4" y="52"/>
                  </a:lnTo>
                  <a:lnTo>
                    <a:pt x="0" y="43"/>
                  </a:lnTo>
                  <a:lnTo>
                    <a:pt x="0" y="39"/>
                  </a:lnTo>
                  <a:lnTo>
                    <a:pt x="0" y="31"/>
                  </a:lnTo>
                  <a:lnTo>
                    <a:pt x="4" y="22"/>
                  </a:lnTo>
                  <a:lnTo>
                    <a:pt x="4" y="18"/>
                  </a:lnTo>
                  <a:lnTo>
                    <a:pt x="15" y="13"/>
                  </a:lnTo>
                  <a:lnTo>
                    <a:pt x="19" y="7"/>
                  </a:lnTo>
                  <a:lnTo>
                    <a:pt x="22" y="4"/>
                  </a:lnTo>
                  <a:lnTo>
                    <a:pt x="32" y="0"/>
                  </a:lnTo>
                  <a:lnTo>
                    <a:pt x="39" y="0"/>
                  </a:lnTo>
                  <a:lnTo>
                    <a:pt x="43" y="0"/>
                  </a:lnTo>
                  <a:lnTo>
                    <a:pt x="54" y="4"/>
                  </a:lnTo>
                  <a:lnTo>
                    <a:pt x="58" y="7"/>
                  </a:lnTo>
                  <a:lnTo>
                    <a:pt x="62" y="13"/>
                  </a:lnTo>
                  <a:lnTo>
                    <a:pt x="71" y="18"/>
                  </a:lnTo>
                  <a:lnTo>
                    <a:pt x="71" y="22"/>
                  </a:lnTo>
                  <a:lnTo>
                    <a:pt x="75" y="31"/>
                  </a:lnTo>
                  <a:lnTo>
                    <a:pt x="75" y="39"/>
                  </a:lnTo>
                  <a:lnTo>
                    <a:pt x="75" y="43"/>
                  </a:lnTo>
                  <a:lnTo>
                    <a:pt x="75" y="48"/>
                  </a:lnTo>
                  <a:lnTo>
                    <a:pt x="75" y="52"/>
                  </a:lnTo>
                  <a:close/>
                </a:path>
              </a:pathLst>
            </a:custGeom>
            <a:solidFill>
              <a:srgbClr val="E87B14"/>
            </a:solidFill>
            <a:ln w="9525">
              <a:noFill/>
              <a:round/>
              <a:headEnd/>
              <a:tailEnd/>
            </a:ln>
          </p:spPr>
          <p:txBody>
            <a:bodyPr/>
            <a:lstStyle/>
            <a:p>
              <a:endParaRPr lang="sv-SE">
                <a:latin typeface="+mj-lt"/>
              </a:endParaRPr>
            </a:p>
          </p:txBody>
        </p:sp>
        <p:sp>
          <p:nvSpPr>
            <p:cNvPr id="26686" name="Freeform 66"/>
            <p:cNvSpPr>
              <a:spLocks/>
            </p:cNvSpPr>
            <p:nvPr/>
          </p:nvSpPr>
          <p:spPr bwMode="auto">
            <a:xfrm>
              <a:off x="1614" y="3476"/>
              <a:ext cx="36" cy="37"/>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w 73"/>
                <a:gd name="T19" fmla="*/ 0 h 75"/>
                <a:gd name="T20" fmla="*/ 0 w 73"/>
                <a:gd name="T21" fmla="*/ 0 h 75"/>
                <a:gd name="T22" fmla="*/ 0 w 73"/>
                <a:gd name="T23" fmla="*/ 0 h 75"/>
                <a:gd name="T24" fmla="*/ 0 w 73"/>
                <a:gd name="T25" fmla="*/ 0 h 75"/>
                <a:gd name="T26" fmla="*/ 0 w 73"/>
                <a:gd name="T27" fmla="*/ 0 h 75"/>
                <a:gd name="T28" fmla="*/ 0 w 73"/>
                <a:gd name="T29" fmla="*/ 0 h 75"/>
                <a:gd name="T30" fmla="*/ 0 w 73"/>
                <a:gd name="T31" fmla="*/ 0 h 75"/>
                <a:gd name="T32" fmla="*/ 0 w 73"/>
                <a:gd name="T33" fmla="*/ 0 h 75"/>
                <a:gd name="T34" fmla="*/ 0 w 73"/>
                <a:gd name="T35" fmla="*/ 0 h 75"/>
                <a:gd name="T36" fmla="*/ 0 w 73"/>
                <a:gd name="T37" fmla="*/ 0 h 75"/>
                <a:gd name="T38" fmla="*/ 0 w 73"/>
                <a:gd name="T39" fmla="*/ 0 h 75"/>
                <a:gd name="T40" fmla="*/ 0 w 73"/>
                <a:gd name="T41" fmla="*/ 0 h 75"/>
                <a:gd name="T42" fmla="*/ 0 w 73"/>
                <a:gd name="T43" fmla="*/ 0 h 75"/>
                <a:gd name="T44" fmla="*/ 0 w 73"/>
                <a:gd name="T45" fmla="*/ 0 h 75"/>
                <a:gd name="T46" fmla="*/ 0 w 73"/>
                <a:gd name="T47" fmla="*/ 0 h 75"/>
                <a:gd name="T48" fmla="*/ 0 w 73"/>
                <a:gd name="T49" fmla="*/ 0 h 75"/>
                <a:gd name="T50" fmla="*/ 0 w 73"/>
                <a:gd name="T51" fmla="*/ 0 h 75"/>
                <a:gd name="T52" fmla="*/ 0 w 73"/>
                <a:gd name="T53" fmla="*/ 0 h 75"/>
                <a:gd name="T54" fmla="*/ 0 w 73"/>
                <a:gd name="T55" fmla="*/ 0 h 75"/>
                <a:gd name="T56" fmla="*/ 0 w 73"/>
                <a:gd name="T57" fmla="*/ 0 h 75"/>
                <a:gd name="T58" fmla="*/ 0 w 73"/>
                <a:gd name="T59" fmla="*/ 0 h 75"/>
                <a:gd name="T60" fmla="*/ 0 w 73"/>
                <a:gd name="T61" fmla="*/ 0 h 75"/>
                <a:gd name="T62" fmla="*/ 0 w 73"/>
                <a:gd name="T63" fmla="*/ 0 h 75"/>
                <a:gd name="T64" fmla="*/ 0 w 73"/>
                <a:gd name="T65" fmla="*/ 0 h 75"/>
                <a:gd name="T66" fmla="*/ 0 w 73"/>
                <a:gd name="T67" fmla="*/ 0 h 75"/>
                <a:gd name="T68" fmla="*/ 0 w 73"/>
                <a:gd name="T69" fmla="*/ 0 h 75"/>
                <a:gd name="T70" fmla="*/ 0 w 73"/>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5"/>
                <a:gd name="T110" fmla="*/ 73 w 73"/>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5">
                  <a:moveTo>
                    <a:pt x="69" y="47"/>
                  </a:moveTo>
                  <a:lnTo>
                    <a:pt x="69" y="52"/>
                  </a:lnTo>
                  <a:lnTo>
                    <a:pt x="65" y="56"/>
                  </a:lnTo>
                  <a:lnTo>
                    <a:pt x="59" y="60"/>
                  </a:lnTo>
                  <a:lnTo>
                    <a:pt x="56" y="64"/>
                  </a:lnTo>
                  <a:lnTo>
                    <a:pt x="52" y="69"/>
                  </a:lnTo>
                  <a:lnTo>
                    <a:pt x="48" y="69"/>
                  </a:lnTo>
                  <a:lnTo>
                    <a:pt x="43" y="69"/>
                  </a:lnTo>
                  <a:lnTo>
                    <a:pt x="35" y="75"/>
                  </a:lnTo>
                  <a:lnTo>
                    <a:pt x="30" y="69"/>
                  </a:lnTo>
                  <a:lnTo>
                    <a:pt x="20" y="69"/>
                  </a:lnTo>
                  <a:lnTo>
                    <a:pt x="17" y="64"/>
                  </a:lnTo>
                  <a:lnTo>
                    <a:pt x="7" y="60"/>
                  </a:lnTo>
                  <a:lnTo>
                    <a:pt x="4" y="56"/>
                  </a:lnTo>
                  <a:lnTo>
                    <a:pt x="0" y="47"/>
                  </a:lnTo>
                  <a:lnTo>
                    <a:pt x="0" y="43"/>
                  </a:lnTo>
                  <a:lnTo>
                    <a:pt x="0" y="36"/>
                  </a:lnTo>
                  <a:lnTo>
                    <a:pt x="0" y="24"/>
                  </a:lnTo>
                  <a:lnTo>
                    <a:pt x="0" y="21"/>
                  </a:lnTo>
                  <a:lnTo>
                    <a:pt x="4" y="11"/>
                  </a:lnTo>
                  <a:lnTo>
                    <a:pt x="7" y="8"/>
                  </a:lnTo>
                  <a:lnTo>
                    <a:pt x="17" y="4"/>
                  </a:lnTo>
                  <a:lnTo>
                    <a:pt x="20" y="0"/>
                  </a:lnTo>
                  <a:lnTo>
                    <a:pt x="30" y="0"/>
                  </a:lnTo>
                  <a:lnTo>
                    <a:pt x="35" y="0"/>
                  </a:lnTo>
                  <a:lnTo>
                    <a:pt x="43" y="0"/>
                  </a:lnTo>
                  <a:lnTo>
                    <a:pt x="52" y="0"/>
                  </a:lnTo>
                  <a:lnTo>
                    <a:pt x="56" y="4"/>
                  </a:lnTo>
                  <a:lnTo>
                    <a:pt x="59" y="8"/>
                  </a:lnTo>
                  <a:lnTo>
                    <a:pt x="65" y="11"/>
                  </a:lnTo>
                  <a:lnTo>
                    <a:pt x="69" y="21"/>
                  </a:lnTo>
                  <a:lnTo>
                    <a:pt x="73" y="24"/>
                  </a:lnTo>
                  <a:lnTo>
                    <a:pt x="73" y="36"/>
                  </a:lnTo>
                  <a:lnTo>
                    <a:pt x="73" y="39"/>
                  </a:lnTo>
                  <a:lnTo>
                    <a:pt x="73" y="43"/>
                  </a:lnTo>
                  <a:lnTo>
                    <a:pt x="69" y="47"/>
                  </a:lnTo>
                  <a:close/>
                </a:path>
              </a:pathLst>
            </a:custGeom>
            <a:solidFill>
              <a:srgbClr val="E87B14"/>
            </a:solidFill>
            <a:ln w="9525">
              <a:noFill/>
              <a:round/>
              <a:headEnd/>
              <a:tailEnd/>
            </a:ln>
          </p:spPr>
          <p:txBody>
            <a:bodyPr/>
            <a:lstStyle/>
            <a:p>
              <a:endParaRPr lang="sv-SE">
                <a:latin typeface="+mj-lt"/>
              </a:endParaRPr>
            </a:p>
          </p:txBody>
        </p:sp>
        <p:sp>
          <p:nvSpPr>
            <p:cNvPr id="26687" name="Freeform 67"/>
            <p:cNvSpPr>
              <a:spLocks/>
            </p:cNvSpPr>
            <p:nvPr/>
          </p:nvSpPr>
          <p:spPr bwMode="auto">
            <a:xfrm>
              <a:off x="1614" y="3476"/>
              <a:ext cx="36" cy="37"/>
            </a:xfrm>
            <a:custGeom>
              <a:avLst/>
              <a:gdLst>
                <a:gd name="T0" fmla="*/ 0 w 73"/>
                <a:gd name="T1" fmla="*/ 0 h 75"/>
                <a:gd name="T2" fmla="*/ 0 w 73"/>
                <a:gd name="T3" fmla="*/ 0 h 75"/>
                <a:gd name="T4" fmla="*/ 0 w 73"/>
                <a:gd name="T5" fmla="*/ 0 h 75"/>
                <a:gd name="T6" fmla="*/ 0 w 73"/>
                <a:gd name="T7" fmla="*/ 0 h 75"/>
                <a:gd name="T8" fmla="*/ 0 w 73"/>
                <a:gd name="T9" fmla="*/ 0 h 75"/>
                <a:gd name="T10" fmla="*/ 0 w 73"/>
                <a:gd name="T11" fmla="*/ 0 h 75"/>
                <a:gd name="T12" fmla="*/ 0 w 73"/>
                <a:gd name="T13" fmla="*/ 0 h 75"/>
                <a:gd name="T14" fmla="*/ 0 w 73"/>
                <a:gd name="T15" fmla="*/ 0 h 75"/>
                <a:gd name="T16" fmla="*/ 0 w 73"/>
                <a:gd name="T17" fmla="*/ 0 h 75"/>
                <a:gd name="T18" fmla="*/ 0 w 73"/>
                <a:gd name="T19" fmla="*/ 0 h 75"/>
                <a:gd name="T20" fmla="*/ 0 w 73"/>
                <a:gd name="T21" fmla="*/ 0 h 75"/>
                <a:gd name="T22" fmla="*/ 0 w 73"/>
                <a:gd name="T23" fmla="*/ 0 h 75"/>
                <a:gd name="T24" fmla="*/ 0 w 73"/>
                <a:gd name="T25" fmla="*/ 0 h 75"/>
                <a:gd name="T26" fmla="*/ 0 w 73"/>
                <a:gd name="T27" fmla="*/ 0 h 75"/>
                <a:gd name="T28" fmla="*/ 0 w 73"/>
                <a:gd name="T29" fmla="*/ 0 h 75"/>
                <a:gd name="T30" fmla="*/ 0 w 73"/>
                <a:gd name="T31" fmla="*/ 0 h 75"/>
                <a:gd name="T32" fmla="*/ 0 w 73"/>
                <a:gd name="T33" fmla="*/ 0 h 75"/>
                <a:gd name="T34" fmla="*/ 0 w 73"/>
                <a:gd name="T35" fmla="*/ 0 h 75"/>
                <a:gd name="T36" fmla="*/ 0 w 73"/>
                <a:gd name="T37" fmla="*/ 0 h 75"/>
                <a:gd name="T38" fmla="*/ 0 w 73"/>
                <a:gd name="T39" fmla="*/ 0 h 75"/>
                <a:gd name="T40" fmla="*/ 0 w 73"/>
                <a:gd name="T41" fmla="*/ 0 h 75"/>
                <a:gd name="T42" fmla="*/ 0 w 73"/>
                <a:gd name="T43" fmla="*/ 0 h 75"/>
                <a:gd name="T44" fmla="*/ 0 w 73"/>
                <a:gd name="T45" fmla="*/ 0 h 75"/>
                <a:gd name="T46" fmla="*/ 0 w 73"/>
                <a:gd name="T47" fmla="*/ 0 h 75"/>
                <a:gd name="T48" fmla="*/ 0 w 73"/>
                <a:gd name="T49" fmla="*/ 0 h 75"/>
                <a:gd name="T50" fmla="*/ 0 w 73"/>
                <a:gd name="T51" fmla="*/ 0 h 75"/>
                <a:gd name="T52" fmla="*/ 0 w 73"/>
                <a:gd name="T53" fmla="*/ 0 h 75"/>
                <a:gd name="T54" fmla="*/ 0 w 73"/>
                <a:gd name="T55" fmla="*/ 0 h 75"/>
                <a:gd name="T56" fmla="*/ 0 w 73"/>
                <a:gd name="T57" fmla="*/ 0 h 75"/>
                <a:gd name="T58" fmla="*/ 0 w 73"/>
                <a:gd name="T59" fmla="*/ 0 h 75"/>
                <a:gd name="T60" fmla="*/ 0 w 73"/>
                <a:gd name="T61" fmla="*/ 0 h 75"/>
                <a:gd name="T62" fmla="*/ 0 w 73"/>
                <a:gd name="T63" fmla="*/ 0 h 75"/>
                <a:gd name="T64" fmla="*/ 0 w 73"/>
                <a:gd name="T65" fmla="*/ 0 h 75"/>
                <a:gd name="T66" fmla="*/ 0 w 73"/>
                <a:gd name="T67" fmla="*/ 0 h 75"/>
                <a:gd name="T68" fmla="*/ 0 w 73"/>
                <a:gd name="T69" fmla="*/ 0 h 75"/>
                <a:gd name="T70" fmla="*/ 0 w 73"/>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75"/>
                <a:gd name="T110" fmla="*/ 73 w 73"/>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75">
                  <a:moveTo>
                    <a:pt x="69" y="47"/>
                  </a:moveTo>
                  <a:lnTo>
                    <a:pt x="69" y="52"/>
                  </a:lnTo>
                  <a:lnTo>
                    <a:pt x="65" y="56"/>
                  </a:lnTo>
                  <a:lnTo>
                    <a:pt x="59" y="60"/>
                  </a:lnTo>
                  <a:lnTo>
                    <a:pt x="56" y="64"/>
                  </a:lnTo>
                  <a:lnTo>
                    <a:pt x="52" y="69"/>
                  </a:lnTo>
                  <a:lnTo>
                    <a:pt x="48" y="69"/>
                  </a:lnTo>
                  <a:lnTo>
                    <a:pt x="43" y="69"/>
                  </a:lnTo>
                  <a:lnTo>
                    <a:pt x="35" y="75"/>
                  </a:lnTo>
                  <a:lnTo>
                    <a:pt x="30" y="69"/>
                  </a:lnTo>
                  <a:lnTo>
                    <a:pt x="20" y="69"/>
                  </a:lnTo>
                  <a:lnTo>
                    <a:pt x="17" y="64"/>
                  </a:lnTo>
                  <a:lnTo>
                    <a:pt x="7" y="60"/>
                  </a:lnTo>
                  <a:lnTo>
                    <a:pt x="4" y="56"/>
                  </a:lnTo>
                  <a:lnTo>
                    <a:pt x="0" y="47"/>
                  </a:lnTo>
                  <a:lnTo>
                    <a:pt x="0" y="43"/>
                  </a:lnTo>
                  <a:lnTo>
                    <a:pt x="0" y="36"/>
                  </a:lnTo>
                  <a:lnTo>
                    <a:pt x="0" y="24"/>
                  </a:lnTo>
                  <a:lnTo>
                    <a:pt x="0" y="21"/>
                  </a:lnTo>
                  <a:lnTo>
                    <a:pt x="4" y="11"/>
                  </a:lnTo>
                  <a:lnTo>
                    <a:pt x="7" y="8"/>
                  </a:lnTo>
                  <a:lnTo>
                    <a:pt x="17" y="4"/>
                  </a:lnTo>
                  <a:lnTo>
                    <a:pt x="20" y="0"/>
                  </a:lnTo>
                  <a:lnTo>
                    <a:pt x="30" y="0"/>
                  </a:lnTo>
                  <a:lnTo>
                    <a:pt x="35" y="0"/>
                  </a:lnTo>
                  <a:lnTo>
                    <a:pt x="43" y="0"/>
                  </a:lnTo>
                  <a:lnTo>
                    <a:pt x="52" y="0"/>
                  </a:lnTo>
                  <a:lnTo>
                    <a:pt x="56" y="4"/>
                  </a:lnTo>
                  <a:lnTo>
                    <a:pt x="59" y="8"/>
                  </a:lnTo>
                  <a:lnTo>
                    <a:pt x="65" y="11"/>
                  </a:lnTo>
                  <a:lnTo>
                    <a:pt x="69" y="21"/>
                  </a:lnTo>
                  <a:lnTo>
                    <a:pt x="73" y="24"/>
                  </a:lnTo>
                  <a:lnTo>
                    <a:pt x="73" y="36"/>
                  </a:lnTo>
                  <a:lnTo>
                    <a:pt x="73" y="39"/>
                  </a:lnTo>
                  <a:lnTo>
                    <a:pt x="73" y="43"/>
                  </a:lnTo>
                  <a:lnTo>
                    <a:pt x="69" y="47"/>
                  </a:lnTo>
                  <a:close/>
                </a:path>
              </a:pathLst>
            </a:custGeom>
            <a:solidFill>
              <a:srgbClr val="E87B14"/>
            </a:solidFill>
            <a:ln w="9525">
              <a:noFill/>
              <a:round/>
              <a:headEnd/>
              <a:tailEnd/>
            </a:ln>
          </p:spPr>
          <p:txBody>
            <a:bodyPr/>
            <a:lstStyle/>
            <a:p>
              <a:endParaRPr lang="sv-SE">
                <a:latin typeface="+mj-lt"/>
              </a:endParaRPr>
            </a:p>
          </p:txBody>
        </p:sp>
        <p:sp>
          <p:nvSpPr>
            <p:cNvPr id="26688" name="Freeform 68"/>
            <p:cNvSpPr>
              <a:spLocks/>
            </p:cNvSpPr>
            <p:nvPr/>
          </p:nvSpPr>
          <p:spPr bwMode="auto">
            <a:xfrm>
              <a:off x="1877" y="2941"/>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1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70" y="52"/>
                  </a:moveTo>
                  <a:lnTo>
                    <a:pt x="70" y="56"/>
                  </a:lnTo>
                  <a:lnTo>
                    <a:pt x="67" y="62"/>
                  </a:lnTo>
                  <a:lnTo>
                    <a:pt x="61" y="65"/>
                  </a:lnTo>
                  <a:lnTo>
                    <a:pt x="56" y="69"/>
                  </a:lnTo>
                  <a:lnTo>
                    <a:pt x="52" y="69"/>
                  </a:lnTo>
                  <a:lnTo>
                    <a:pt x="48" y="75"/>
                  </a:lnTo>
                  <a:lnTo>
                    <a:pt x="44" y="75"/>
                  </a:lnTo>
                  <a:lnTo>
                    <a:pt x="35" y="75"/>
                  </a:lnTo>
                  <a:lnTo>
                    <a:pt x="31" y="75"/>
                  </a:lnTo>
                  <a:lnTo>
                    <a:pt x="22" y="69"/>
                  </a:lnTo>
                  <a:lnTo>
                    <a:pt x="16" y="69"/>
                  </a:lnTo>
                  <a:lnTo>
                    <a:pt x="9" y="65"/>
                  </a:lnTo>
                  <a:lnTo>
                    <a:pt x="3" y="56"/>
                  </a:lnTo>
                  <a:lnTo>
                    <a:pt x="0" y="52"/>
                  </a:lnTo>
                  <a:lnTo>
                    <a:pt x="0" y="45"/>
                  </a:lnTo>
                  <a:lnTo>
                    <a:pt x="0" y="39"/>
                  </a:lnTo>
                  <a:lnTo>
                    <a:pt x="0" y="32"/>
                  </a:lnTo>
                  <a:lnTo>
                    <a:pt x="0" y="21"/>
                  </a:lnTo>
                  <a:lnTo>
                    <a:pt x="3" y="17"/>
                  </a:lnTo>
                  <a:lnTo>
                    <a:pt x="9" y="9"/>
                  </a:lnTo>
                  <a:lnTo>
                    <a:pt x="16" y="4"/>
                  </a:lnTo>
                  <a:lnTo>
                    <a:pt x="22" y="4"/>
                  </a:lnTo>
                  <a:lnTo>
                    <a:pt x="31" y="0"/>
                  </a:lnTo>
                  <a:lnTo>
                    <a:pt x="35" y="0"/>
                  </a:lnTo>
                  <a:lnTo>
                    <a:pt x="44" y="0"/>
                  </a:lnTo>
                  <a:lnTo>
                    <a:pt x="52" y="4"/>
                  </a:lnTo>
                  <a:lnTo>
                    <a:pt x="56" y="4"/>
                  </a:lnTo>
                  <a:lnTo>
                    <a:pt x="61" y="9"/>
                  </a:lnTo>
                  <a:lnTo>
                    <a:pt x="67" y="17"/>
                  </a:lnTo>
                  <a:lnTo>
                    <a:pt x="70" y="21"/>
                  </a:lnTo>
                  <a:lnTo>
                    <a:pt x="70" y="32"/>
                  </a:lnTo>
                  <a:lnTo>
                    <a:pt x="74" y="39"/>
                  </a:lnTo>
                  <a:lnTo>
                    <a:pt x="74" y="45"/>
                  </a:lnTo>
                  <a:lnTo>
                    <a:pt x="74" y="49"/>
                  </a:lnTo>
                  <a:lnTo>
                    <a:pt x="70" y="49"/>
                  </a:lnTo>
                  <a:lnTo>
                    <a:pt x="70" y="52"/>
                  </a:lnTo>
                  <a:close/>
                </a:path>
              </a:pathLst>
            </a:custGeom>
            <a:solidFill>
              <a:srgbClr val="DC2B19"/>
            </a:solidFill>
            <a:ln w="9525">
              <a:noFill/>
              <a:round/>
              <a:headEnd/>
              <a:tailEnd/>
            </a:ln>
          </p:spPr>
          <p:txBody>
            <a:bodyPr/>
            <a:lstStyle/>
            <a:p>
              <a:endParaRPr lang="sv-SE">
                <a:latin typeface="+mj-lt"/>
              </a:endParaRPr>
            </a:p>
          </p:txBody>
        </p:sp>
        <p:sp>
          <p:nvSpPr>
            <p:cNvPr id="26689" name="Freeform 69"/>
            <p:cNvSpPr>
              <a:spLocks/>
            </p:cNvSpPr>
            <p:nvPr/>
          </p:nvSpPr>
          <p:spPr bwMode="auto">
            <a:xfrm>
              <a:off x="1877" y="2941"/>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1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70" y="52"/>
                  </a:moveTo>
                  <a:lnTo>
                    <a:pt x="70" y="56"/>
                  </a:lnTo>
                  <a:lnTo>
                    <a:pt x="67" y="62"/>
                  </a:lnTo>
                  <a:lnTo>
                    <a:pt x="61" y="65"/>
                  </a:lnTo>
                  <a:lnTo>
                    <a:pt x="56" y="69"/>
                  </a:lnTo>
                  <a:lnTo>
                    <a:pt x="52" y="69"/>
                  </a:lnTo>
                  <a:lnTo>
                    <a:pt x="48" y="75"/>
                  </a:lnTo>
                  <a:lnTo>
                    <a:pt x="44" y="75"/>
                  </a:lnTo>
                  <a:lnTo>
                    <a:pt x="35" y="75"/>
                  </a:lnTo>
                  <a:lnTo>
                    <a:pt x="31" y="75"/>
                  </a:lnTo>
                  <a:lnTo>
                    <a:pt x="22" y="69"/>
                  </a:lnTo>
                  <a:lnTo>
                    <a:pt x="16" y="69"/>
                  </a:lnTo>
                  <a:lnTo>
                    <a:pt x="9" y="65"/>
                  </a:lnTo>
                  <a:lnTo>
                    <a:pt x="3" y="56"/>
                  </a:lnTo>
                  <a:lnTo>
                    <a:pt x="0" y="52"/>
                  </a:lnTo>
                  <a:lnTo>
                    <a:pt x="0" y="45"/>
                  </a:lnTo>
                  <a:lnTo>
                    <a:pt x="0" y="39"/>
                  </a:lnTo>
                  <a:lnTo>
                    <a:pt x="0" y="32"/>
                  </a:lnTo>
                  <a:lnTo>
                    <a:pt x="0" y="21"/>
                  </a:lnTo>
                  <a:lnTo>
                    <a:pt x="3" y="17"/>
                  </a:lnTo>
                  <a:lnTo>
                    <a:pt x="9" y="9"/>
                  </a:lnTo>
                  <a:lnTo>
                    <a:pt x="16" y="4"/>
                  </a:lnTo>
                  <a:lnTo>
                    <a:pt x="22" y="4"/>
                  </a:lnTo>
                  <a:lnTo>
                    <a:pt x="31" y="0"/>
                  </a:lnTo>
                  <a:lnTo>
                    <a:pt x="35" y="0"/>
                  </a:lnTo>
                  <a:lnTo>
                    <a:pt x="44" y="0"/>
                  </a:lnTo>
                  <a:lnTo>
                    <a:pt x="52" y="4"/>
                  </a:lnTo>
                  <a:lnTo>
                    <a:pt x="56" y="4"/>
                  </a:lnTo>
                  <a:lnTo>
                    <a:pt x="61" y="9"/>
                  </a:lnTo>
                  <a:lnTo>
                    <a:pt x="67" y="17"/>
                  </a:lnTo>
                  <a:lnTo>
                    <a:pt x="70" y="21"/>
                  </a:lnTo>
                  <a:lnTo>
                    <a:pt x="70" y="32"/>
                  </a:lnTo>
                  <a:lnTo>
                    <a:pt x="74" y="39"/>
                  </a:lnTo>
                  <a:lnTo>
                    <a:pt x="74" y="45"/>
                  </a:lnTo>
                  <a:lnTo>
                    <a:pt x="74" y="49"/>
                  </a:lnTo>
                  <a:lnTo>
                    <a:pt x="70" y="49"/>
                  </a:lnTo>
                  <a:lnTo>
                    <a:pt x="70" y="52"/>
                  </a:lnTo>
                  <a:close/>
                </a:path>
              </a:pathLst>
            </a:custGeom>
            <a:solidFill>
              <a:srgbClr val="E87B14"/>
            </a:solidFill>
            <a:ln w="9525">
              <a:noFill/>
              <a:round/>
              <a:headEnd/>
              <a:tailEnd/>
            </a:ln>
          </p:spPr>
          <p:txBody>
            <a:bodyPr/>
            <a:lstStyle/>
            <a:p>
              <a:endParaRPr lang="sv-SE">
                <a:latin typeface="+mj-lt"/>
              </a:endParaRPr>
            </a:p>
          </p:txBody>
        </p:sp>
        <p:sp>
          <p:nvSpPr>
            <p:cNvPr id="26690" name="Freeform 70"/>
            <p:cNvSpPr>
              <a:spLocks/>
            </p:cNvSpPr>
            <p:nvPr/>
          </p:nvSpPr>
          <p:spPr bwMode="auto">
            <a:xfrm>
              <a:off x="1676" y="2453"/>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5"/>
                <a:gd name="T110" fmla="*/ 74 w 7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5">
                  <a:moveTo>
                    <a:pt x="70" y="48"/>
                  </a:moveTo>
                  <a:lnTo>
                    <a:pt x="67" y="56"/>
                  </a:lnTo>
                  <a:lnTo>
                    <a:pt x="67" y="60"/>
                  </a:lnTo>
                  <a:lnTo>
                    <a:pt x="63" y="65"/>
                  </a:lnTo>
                  <a:lnTo>
                    <a:pt x="57" y="65"/>
                  </a:lnTo>
                  <a:lnTo>
                    <a:pt x="54" y="69"/>
                  </a:lnTo>
                  <a:lnTo>
                    <a:pt x="50" y="75"/>
                  </a:lnTo>
                  <a:lnTo>
                    <a:pt x="39" y="75"/>
                  </a:lnTo>
                  <a:lnTo>
                    <a:pt x="35" y="75"/>
                  </a:lnTo>
                  <a:lnTo>
                    <a:pt x="31" y="75"/>
                  </a:lnTo>
                  <a:lnTo>
                    <a:pt x="22" y="69"/>
                  </a:lnTo>
                  <a:lnTo>
                    <a:pt x="15" y="65"/>
                  </a:lnTo>
                  <a:lnTo>
                    <a:pt x="11" y="60"/>
                  </a:lnTo>
                  <a:lnTo>
                    <a:pt x="5" y="56"/>
                  </a:lnTo>
                  <a:lnTo>
                    <a:pt x="0" y="52"/>
                  </a:lnTo>
                  <a:lnTo>
                    <a:pt x="0" y="43"/>
                  </a:lnTo>
                  <a:lnTo>
                    <a:pt x="0" y="39"/>
                  </a:lnTo>
                  <a:lnTo>
                    <a:pt x="0" y="32"/>
                  </a:lnTo>
                  <a:lnTo>
                    <a:pt x="0" y="21"/>
                  </a:lnTo>
                  <a:lnTo>
                    <a:pt x="5" y="17"/>
                  </a:lnTo>
                  <a:lnTo>
                    <a:pt x="11" y="8"/>
                  </a:lnTo>
                  <a:lnTo>
                    <a:pt x="15" y="4"/>
                  </a:lnTo>
                  <a:lnTo>
                    <a:pt x="22" y="4"/>
                  </a:lnTo>
                  <a:lnTo>
                    <a:pt x="31" y="0"/>
                  </a:lnTo>
                  <a:lnTo>
                    <a:pt x="35" y="0"/>
                  </a:lnTo>
                  <a:lnTo>
                    <a:pt x="44" y="0"/>
                  </a:lnTo>
                  <a:lnTo>
                    <a:pt x="50" y="4"/>
                  </a:lnTo>
                  <a:lnTo>
                    <a:pt x="57" y="4"/>
                  </a:lnTo>
                  <a:lnTo>
                    <a:pt x="63" y="8"/>
                  </a:lnTo>
                  <a:lnTo>
                    <a:pt x="67" y="17"/>
                  </a:lnTo>
                  <a:lnTo>
                    <a:pt x="70" y="21"/>
                  </a:lnTo>
                  <a:lnTo>
                    <a:pt x="74" y="32"/>
                  </a:lnTo>
                  <a:lnTo>
                    <a:pt x="74" y="39"/>
                  </a:lnTo>
                  <a:lnTo>
                    <a:pt x="74" y="43"/>
                  </a:lnTo>
                  <a:lnTo>
                    <a:pt x="70" y="43"/>
                  </a:lnTo>
                  <a:lnTo>
                    <a:pt x="70" y="48"/>
                  </a:lnTo>
                  <a:close/>
                </a:path>
              </a:pathLst>
            </a:custGeom>
            <a:solidFill>
              <a:srgbClr val="DC2B19"/>
            </a:solidFill>
            <a:ln w="9525">
              <a:noFill/>
              <a:round/>
              <a:headEnd/>
              <a:tailEnd/>
            </a:ln>
          </p:spPr>
          <p:txBody>
            <a:bodyPr/>
            <a:lstStyle/>
            <a:p>
              <a:endParaRPr lang="sv-SE">
                <a:latin typeface="+mj-lt"/>
              </a:endParaRPr>
            </a:p>
          </p:txBody>
        </p:sp>
        <p:sp>
          <p:nvSpPr>
            <p:cNvPr id="26691" name="Freeform 71"/>
            <p:cNvSpPr>
              <a:spLocks/>
            </p:cNvSpPr>
            <p:nvPr/>
          </p:nvSpPr>
          <p:spPr bwMode="auto">
            <a:xfrm>
              <a:off x="1676" y="2453"/>
              <a:ext cx="38" cy="37"/>
            </a:xfrm>
            <a:custGeom>
              <a:avLst/>
              <a:gdLst>
                <a:gd name="T0" fmla="*/ 1 w 74"/>
                <a:gd name="T1" fmla="*/ 0 h 75"/>
                <a:gd name="T2" fmla="*/ 1 w 74"/>
                <a:gd name="T3" fmla="*/ 0 h 75"/>
                <a:gd name="T4" fmla="*/ 1 w 74"/>
                <a:gd name="T5" fmla="*/ 0 h 75"/>
                <a:gd name="T6" fmla="*/ 1 w 74"/>
                <a:gd name="T7" fmla="*/ 0 h 75"/>
                <a:gd name="T8" fmla="*/ 1 w 74"/>
                <a:gd name="T9" fmla="*/ 0 h 75"/>
                <a:gd name="T10" fmla="*/ 1 w 74"/>
                <a:gd name="T11" fmla="*/ 0 h 75"/>
                <a:gd name="T12" fmla="*/ 1 w 74"/>
                <a:gd name="T13" fmla="*/ 0 h 75"/>
                <a:gd name="T14" fmla="*/ 1 w 74"/>
                <a:gd name="T15" fmla="*/ 0 h 75"/>
                <a:gd name="T16" fmla="*/ 1 w 74"/>
                <a:gd name="T17" fmla="*/ 0 h 75"/>
                <a:gd name="T18" fmla="*/ 1 w 74"/>
                <a:gd name="T19" fmla="*/ 0 h 75"/>
                <a:gd name="T20" fmla="*/ 1 w 74"/>
                <a:gd name="T21" fmla="*/ 0 h 75"/>
                <a:gd name="T22" fmla="*/ 1 w 74"/>
                <a:gd name="T23" fmla="*/ 0 h 75"/>
                <a:gd name="T24" fmla="*/ 1 w 74"/>
                <a:gd name="T25" fmla="*/ 0 h 75"/>
                <a:gd name="T26" fmla="*/ 1 w 74"/>
                <a:gd name="T27" fmla="*/ 0 h 75"/>
                <a:gd name="T28" fmla="*/ 0 w 74"/>
                <a:gd name="T29" fmla="*/ 0 h 75"/>
                <a:gd name="T30" fmla="*/ 0 w 74"/>
                <a:gd name="T31" fmla="*/ 0 h 75"/>
                <a:gd name="T32" fmla="*/ 0 w 74"/>
                <a:gd name="T33" fmla="*/ 0 h 75"/>
                <a:gd name="T34" fmla="*/ 0 w 74"/>
                <a:gd name="T35" fmla="*/ 0 h 75"/>
                <a:gd name="T36" fmla="*/ 0 w 74"/>
                <a:gd name="T37" fmla="*/ 0 h 75"/>
                <a:gd name="T38" fmla="*/ 1 w 74"/>
                <a:gd name="T39" fmla="*/ 0 h 75"/>
                <a:gd name="T40" fmla="*/ 1 w 74"/>
                <a:gd name="T41" fmla="*/ 0 h 75"/>
                <a:gd name="T42" fmla="*/ 1 w 74"/>
                <a:gd name="T43" fmla="*/ 0 h 75"/>
                <a:gd name="T44" fmla="*/ 1 w 74"/>
                <a:gd name="T45" fmla="*/ 0 h 75"/>
                <a:gd name="T46" fmla="*/ 1 w 74"/>
                <a:gd name="T47" fmla="*/ 0 h 75"/>
                <a:gd name="T48" fmla="*/ 1 w 74"/>
                <a:gd name="T49" fmla="*/ 0 h 75"/>
                <a:gd name="T50" fmla="*/ 1 w 74"/>
                <a:gd name="T51" fmla="*/ 0 h 75"/>
                <a:gd name="T52" fmla="*/ 1 w 74"/>
                <a:gd name="T53" fmla="*/ 0 h 75"/>
                <a:gd name="T54" fmla="*/ 1 w 74"/>
                <a:gd name="T55" fmla="*/ 0 h 75"/>
                <a:gd name="T56" fmla="*/ 1 w 74"/>
                <a:gd name="T57" fmla="*/ 0 h 75"/>
                <a:gd name="T58" fmla="*/ 1 w 74"/>
                <a:gd name="T59" fmla="*/ 0 h 75"/>
                <a:gd name="T60" fmla="*/ 1 w 74"/>
                <a:gd name="T61" fmla="*/ 0 h 75"/>
                <a:gd name="T62" fmla="*/ 1 w 74"/>
                <a:gd name="T63" fmla="*/ 0 h 75"/>
                <a:gd name="T64" fmla="*/ 1 w 74"/>
                <a:gd name="T65" fmla="*/ 0 h 75"/>
                <a:gd name="T66" fmla="*/ 1 w 74"/>
                <a:gd name="T67" fmla="*/ 0 h 75"/>
                <a:gd name="T68" fmla="*/ 1 w 74"/>
                <a:gd name="T69" fmla="*/ 0 h 75"/>
                <a:gd name="T70" fmla="*/ 1 w 74"/>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75"/>
                <a:gd name="T110" fmla="*/ 74 w 7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75">
                  <a:moveTo>
                    <a:pt x="70" y="48"/>
                  </a:moveTo>
                  <a:lnTo>
                    <a:pt x="67" y="56"/>
                  </a:lnTo>
                  <a:lnTo>
                    <a:pt x="67" y="60"/>
                  </a:lnTo>
                  <a:lnTo>
                    <a:pt x="63" y="65"/>
                  </a:lnTo>
                  <a:lnTo>
                    <a:pt x="57" y="65"/>
                  </a:lnTo>
                  <a:lnTo>
                    <a:pt x="54" y="69"/>
                  </a:lnTo>
                  <a:lnTo>
                    <a:pt x="50" y="75"/>
                  </a:lnTo>
                  <a:lnTo>
                    <a:pt x="39" y="75"/>
                  </a:lnTo>
                  <a:lnTo>
                    <a:pt x="35" y="75"/>
                  </a:lnTo>
                  <a:lnTo>
                    <a:pt x="31" y="75"/>
                  </a:lnTo>
                  <a:lnTo>
                    <a:pt x="22" y="69"/>
                  </a:lnTo>
                  <a:lnTo>
                    <a:pt x="15" y="65"/>
                  </a:lnTo>
                  <a:lnTo>
                    <a:pt x="11" y="60"/>
                  </a:lnTo>
                  <a:lnTo>
                    <a:pt x="5" y="56"/>
                  </a:lnTo>
                  <a:lnTo>
                    <a:pt x="0" y="52"/>
                  </a:lnTo>
                  <a:lnTo>
                    <a:pt x="0" y="43"/>
                  </a:lnTo>
                  <a:lnTo>
                    <a:pt x="0" y="39"/>
                  </a:lnTo>
                  <a:lnTo>
                    <a:pt x="0" y="32"/>
                  </a:lnTo>
                  <a:lnTo>
                    <a:pt x="0" y="21"/>
                  </a:lnTo>
                  <a:lnTo>
                    <a:pt x="5" y="17"/>
                  </a:lnTo>
                  <a:lnTo>
                    <a:pt x="11" y="8"/>
                  </a:lnTo>
                  <a:lnTo>
                    <a:pt x="15" y="4"/>
                  </a:lnTo>
                  <a:lnTo>
                    <a:pt x="22" y="4"/>
                  </a:lnTo>
                  <a:lnTo>
                    <a:pt x="31" y="0"/>
                  </a:lnTo>
                  <a:lnTo>
                    <a:pt x="35" y="0"/>
                  </a:lnTo>
                  <a:lnTo>
                    <a:pt x="44" y="0"/>
                  </a:lnTo>
                  <a:lnTo>
                    <a:pt x="50" y="4"/>
                  </a:lnTo>
                  <a:lnTo>
                    <a:pt x="57" y="4"/>
                  </a:lnTo>
                  <a:lnTo>
                    <a:pt x="63" y="8"/>
                  </a:lnTo>
                  <a:lnTo>
                    <a:pt x="67" y="17"/>
                  </a:lnTo>
                  <a:lnTo>
                    <a:pt x="70" y="21"/>
                  </a:lnTo>
                  <a:lnTo>
                    <a:pt x="74" y="32"/>
                  </a:lnTo>
                  <a:lnTo>
                    <a:pt x="74" y="39"/>
                  </a:lnTo>
                  <a:lnTo>
                    <a:pt x="74" y="43"/>
                  </a:lnTo>
                  <a:lnTo>
                    <a:pt x="70" y="43"/>
                  </a:lnTo>
                  <a:lnTo>
                    <a:pt x="70" y="48"/>
                  </a:lnTo>
                  <a:close/>
                </a:path>
              </a:pathLst>
            </a:custGeom>
            <a:solidFill>
              <a:srgbClr val="E87B14"/>
            </a:solidFill>
            <a:ln w="9525">
              <a:noFill/>
              <a:round/>
              <a:headEnd/>
              <a:tailEnd/>
            </a:ln>
          </p:spPr>
          <p:txBody>
            <a:bodyPr/>
            <a:lstStyle/>
            <a:p>
              <a:endParaRPr lang="sv-SE">
                <a:latin typeface="+mj-lt"/>
              </a:endParaRPr>
            </a:p>
          </p:txBody>
        </p:sp>
        <p:sp>
          <p:nvSpPr>
            <p:cNvPr id="26692" name="Freeform 72"/>
            <p:cNvSpPr>
              <a:spLocks/>
            </p:cNvSpPr>
            <p:nvPr/>
          </p:nvSpPr>
          <p:spPr bwMode="auto">
            <a:xfrm>
              <a:off x="2041" y="1997"/>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2"/>
                  </a:moveTo>
                  <a:lnTo>
                    <a:pt x="71" y="58"/>
                  </a:lnTo>
                  <a:lnTo>
                    <a:pt x="67" y="62"/>
                  </a:lnTo>
                  <a:lnTo>
                    <a:pt x="60" y="65"/>
                  </a:lnTo>
                  <a:lnTo>
                    <a:pt x="56" y="71"/>
                  </a:lnTo>
                  <a:lnTo>
                    <a:pt x="52" y="75"/>
                  </a:lnTo>
                  <a:lnTo>
                    <a:pt x="49" y="75"/>
                  </a:lnTo>
                  <a:lnTo>
                    <a:pt x="43" y="78"/>
                  </a:lnTo>
                  <a:lnTo>
                    <a:pt x="39" y="78"/>
                  </a:lnTo>
                  <a:lnTo>
                    <a:pt x="32" y="75"/>
                  </a:lnTo>
                  <a:lnTo>
                    <a:pt x="23" y="75"/>
                  </a:lnTo>
                  <a:lnTo>
                    <a:pt x="19" y="71"/>
                  </a:lnTo>
                  <a:lnTo>
                    <a:pt x="13" y="65"/>
                  </a:lnTo>
                  <a:lnTo>
                    <a:pt x="4" y="62"/>
                  </a:lnTo>
                  <a:lnTo>
                    <a:pt x="4" y="52"/>
                  </a:lnTo>
                  <a:lnTo>
                    <a:pt x="0" y="47"/>
                  </a:lnTo>
                  <a:lnTo>
                    <a:pt x="0" y="39"/>
                  </a:lnTo>
                  <a:lnTo>
                    <a:pt x="0" y="30"/>
                  </a:lnTo>
                  <a:lnTo>
                    <a:pt x="4" y="26"/>
                  </a:lnTo>
                  <a:lnTo>
                    <a:pt x="4" y="19"/>
                  </a:lnTo>
                  <a:lnTo>
                    <a:pt x="13" y="13"/>
                  </a:lnTo>
                  <a:lnTo>
                    <a:pt x="19" y="9"/>
                  </a:lnTo>
                  <a:lnTo>
                    <a:pt x="23" y="4"/>
                  </a:lnTo>
                  <a:lnTo>
                    <a:pt x="32" y="4"/>
                  </a:lnTo>
                  <a:lnTo>
                    <a:pt x="39" y="0"/>
                  </a:lnTo>
                  <a:lnTo>
                    <a:pt x="43" y="4"/>
                  </a:lnTo>
                  <a:lnTo>
                    <a:pt x="52" y="4"/>
                  </a:lnTo>
                  <a:lnTo>
                    <a:pt x="56" y="9"/>
                  </a:lnTo>
                  <a:lnTo>
                    <a:pt x="60" y="13"/>
                  </a:lnTo>
                  <a:lnTo>
                    <a:pt x="71" y="19"/>
                  </a:lnTo>
                  <a:lnTo>
                    <a:pt x="71" y="26"/>
                  </a:lnTo>
                  <a:lnTo>
                    <a:pt x="75" y="30"/>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693" name="Freeform 73"/>
            <p:cNvSpPr>
              <a:spLocks/>
            </p:cNvSpPr>
            <p:nvPr/>
          </p:nvSpPr>
          <p:spPr bwMode="auto">
            <a:xfrm>
              <a:off x="2041" y="1997"/>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2"/>
                  </a:moveTo>
                  <a:lnTo>
                    <a:pt x="71" y="58"/>
                  </a:lnTo>
                  <a:lnTo>
                    <a:pt x="67" y="62"/>
                  </a:lnTo>
                  <a:lnTo>
                    <a:pt x="60" y="65"/>
                  </a:lnTo>
                  <a:lnTo>
                    <a:pt x="56" y="71"/>
                  </a:lnTo>
                  <a:lnTo>
                    <a:pt x="52" y="75"/>
                  </a:lnTo>
                  <a:lnTo>
                    <a:pt x="49" y="75"/>
                  </a:lnTo>
                  <a:lnTo>
                    <a:pt x="43" y="78"/>
                  </a:lnTo>
                  <a:lnTo>
                    <a:pt x="39" y="78"/>
                  </a:lnTo>
                  <a:lnTo>
                    <a:pt x="32" y="75"/>
                  </a:lnTo>
                  <a:lnTo>
                    <a:pt x="23" y="75"/>
                  </a:lnTo>
                  <a:lnTo>
                    <a:pt x="19" y="71"/>
                  </a:lnTo>
                  <a:lnTo>
                    <a:pt x="13" y="65"/>
                  </a:lnTo>
                  <a:lnTo>
                    <a:pt x="4" y="62"/>
                  </a:lnTo>
                  <a:lnTo>
                    <a:pt x="4" y="52"/>
                  </a:lnTo>
                  <a:lnTo>
                    <a:pt x="0" y="47"/>
                  </a:lnTo>
                  <a:lnTo>
                    <a:pt x="0" y="39"/>
                  </a:lnTo>
                  <a:lnTo>
                    <a:pt x="0" y="30"/>
                  </a:lnTo>
                  <a:lnTo>
                    <a:pt x="4" y="26"/>
                  </a:lnTo>
                  <a:lnTo>
                    <a:pt x="4" y="19"/>
                  </a:lnTo>
                  <a:lnTo>
                    <a:pt x="13" y="13"/>
                  </a:lnTo>
                  <a:lnTo>
                    <a:pt x="19" y="9"/>
                  </a:lnTo>
                  <a:lnTo>
                    <a:pt x="23" y="4"/>
                  </a:lnTo>
                  <a:lnTo>
                    <a:pt x="32" y="4"/>
                  </a:lnTo>
                  <a:lnTo>
                    <a:pt x="39" y="0"/>
                  </a:lnTo>
                  <a:lnTo>
                    <a:pt x="43" y="4"/>
                  </a:lnTo>
                  <a:lnTo>
                    <a:pt x="52" y="4"/>
                  </a:lnTo>
                  <a:lnTo>
                    <a:pt x="56" y="9"/>
                  </a:lnTo>
                  <a:lnTo>
                    <a:pt x="60" y="13"/>
                  </a:lnTo>
                  <a:lnTo>
                    <a:pt x="71" y="19"/>
                  </a:lnTo>
                  <a:lnTo>
                    <a:pt x="71" y="26"/>
                  </a:lnTo>
                  <a:lnTo>
                    <a:pt x="75" y="30"/>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694" name="Freeform 74"/>
            <p:cNvSpPr>
              <a:spLocks/>
            </p:cNvSpPr>
            <p:nvPr/>
          </p:nvSpPr>
          <p:spPr bwMode="auto">
            <a:xfrm>
              <a:off x="2163" y="1859"/>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4"/>
                  </a:moveTo>
                  <a:lnTo>
                    <a:pt x="71" y="57"/>
                  </a:lnTo>
                  <a:lnTo>
                    <a:pt x="67" y="61"/>
                  </a:lnTo>
                  <a:lnTo>
                    <a:pt x="67" y="65"/>
                  </a:lnTo>
                  <a:lnTo>
                    <a:pt x="62" y="70"/>
                  </a:lnTo>
                  <a:lnTo>
                    <a:pt x="54" y="74"/>
                  </a:lnTo>
                  <a:lnTo>
                    <a:pt x="49" y="74"/>
                  </a:lnTo>
                  <a:lnTo>
                    <a:pt x="43" y="78"/>
                  </a:lnTo>
                  <a:lnTo>
                    <a:pt x="39" y="78"/>
                  </a:lnTo>
                  <a:lnTo>
                    <a:pt x="32" y="78"/>
                  </a:lnTo>
                  <a:lnTo>
                    <a:pt x="23" y="74"/>
                  </a:lnTo>
                  <a:lnTo>
                    <a:pt x="19" y="70"/>
                  </a:lnTo>
                  <a:lnTo>
                    <a:pt x="15" y="65"/>
                  </a:lnTo>
                  <a:lnTo>
                    <a:pt x="10" y="61"/>
                  </a:lnTo>
                  <a:lnTo>
                    <a:pt x="4" y="57"/>
                  </a:lnTo>
                  <a:lnTo>
                    <a:pt x="0" y="46"/>
                  </a:lnTo>
                  <a:lnTo>
                    <a:pt x="0" y="39"/>
                  </a:lnTo>
                  <a:lnTo>
                    <a:pt x="0" y="35"/>
                  </a:lnTo>
                  <a:lnTo>
                    <a:pt x="4" y="26"/>
                  </a:lnTo>
                  <a:lnTo>
                    <a:pt x="10" y="18"/>
                  </a:lnTo>
                  <a:lnTo>
                    <a:pt x="15" y="13"/>
                  </a:lnTo>
                  <a:lnTo>
                    <a:pt x="19" y="9"/>
                  </a:lnTo>
                  <a:lnTo>
                    <a:pt x="23" y="5"/>
                  </a:lnTo>
                  <a:lnTo>
                    <a:pt x="32" y="5"/>
                  </a:lnTo>
                  <a:lnTo>
                    <a:pt x="39" y="0"/>
                  </a:lnTo>
                  <a:lnTo>
                    <a:pt x="43" y="5"/>
                  </a:lnTo>
                  <a:lnTo>
                    <a:pt x="54" y="5"/>
                  </a:lnTo>
                  <a:lnTo>
                    <a:pt x="58" y="9"/>
                  </a:lnTo>
                  <a:lnTo>
                    <a:pt x="67" y="13"/>
                  </a:lnTo>
                  <a:lnTo>
                    <a:pt x="71" y="18"/>
                  </a:lnTo>
                  <a:lnTo>
                    <a:pt x="71" y="26"/>
                  </a:lnTo>
                  <a:lnTo>
                    <a:pt x="75" y="35"/>
                  </a:lnTo>
                  <a:lnTo>
                    <a:pt x="75" y="39"/>
                  </a:lnTo>
                  <a:lnTo>
                    <a:pt x="75" y="42"/>
                  </a:lnTo>
                  <a:lnTo>
                    <a:pt x="75" y="46"/>
                  </a:lnTo>
                  <a:lnTo>
                    <a:pt x="75" y="54"/>
                  </a:lnTo>
                  <a:close/>
                </a:path>
              </a:pathLst>
            </a:custGeom>
            <a:solidFill>
              <a:srgbClr val="E87B14"/>
            </a:solidFill>
            <a:ln w="9525">
              <a:noFill/>
              <a:round/>
              <a:headEnd/>
              <a:tailEnd/>
            </a:ln>
          </p:spPr>
          <p:txBody>
            <a:bodyPr/>
            <a:lstStyle/>
            <a:p>
              <a:endParaRPr lang="sv-SE">
                <a:latin typeface="+mj-lt"/>
              </a:endParaRPr>
            </a:p>
          </p:txBody>
        </p:sp>
        <p:sp>
          <p:nvSpPr>
            <p:cNvPr id="26695" name="Freeform 75"/>
            <p:cNvSpPr>
              <a:spLocks/>
            </p:cNvSpPr>
            <p:nvPr/>
          </p:nvSpPr>
          <p:spPr bwMode="auto">
            <a:xfrm>
              <a:off x="2163" y="1859"/>
              <a:ext cx="37" cy="39"/>
            </a:xfrm>
            <a:custGeom>
              <a:avLst/>
              <a:gdLst>
                <a:gd name="T0" fmla="*/ 0 w 75"/>
                <a:gd name="T1" fmla="*/ 1 h 78"/>
                <a:gd name="T2" fmla="*/ 0 w 75"/>
                <a:gd name="T3" fmla="*/ 1 h 78"/>
                <a:gd name="T4" fmla="*/ 0 w 75"/>
                <a:gd name="T5" fmla="*/ 1 h 78"/>
                <a:gd name="T6" fmla="*/ 0 w 75"/>
                <a:gd name="T7" fmla="*/ 1 h 78"/>
                <a:gd name="T8" fmla="*/ 0 w 75"/>
                <a:gd name="T9" fmla="*/ 1 h 78"/>
                <a:gd name="T10" fmla="*/ 0 w 75"/>
                <a:gd name="T11" fmla="*/ 1 h 78"/>
                <a:gd name="T12" fmla="*/ 0 w 75"/>
                <a:gd name="T13" fmla="*/ 1 h 78"/>
                <a:gd name="T14" fmla="*/ 0 w 75"/>
                <a:gd name="T15" fmla="*/ 1 h 78"/>
                <a:gd name="T16" fmla="*/ 0 w 75"/>
                <a:gd name="T17" fmla="*/ 1 h 78"/>
                <a:gd name="T18" fmla="*/ 0 w 75"/>
                <a:gd name="T19" fmla="*/ 1 h 78"/>
                <a:gd name="T20" fmla="*/ 0 w 75"/>
                <a:gd name="T21" fmla="*/ 1 h 78"/>
                <a:gd name="T22" fmla="*/ 0 w 75"/>
                <a:gd name="T23" fmla="*/ 1 h 78"/>
                <a:gd name="T24" fmla="*/ 0 w 75"/>
                <a:gd name="T25" fmla="*/ 1 h 78"/>
                <a:gd name="T26" fmla="*/ 0 w 75"/>
                <a:gd name="T27" fmla="*/ 1 h 78"/>
                <a:gd name="T28" fmla="*/ 0 w 75"/>
                <a:gd name="T29" fmla="*/ 1 h 78"/>
                <a:gd name="T30" fmla="*/ 0 w 75"/>
                <a:gd name="T31" fmla="*/ 1 h 78"/>
                <a:gd name="T32" fmla="*/ 0 w 75"/>
                <a:gd name="T33" fmla="*/ 1 h 78"/>
                <a:gd name="T34" fmla="*/ 0 w 75"/>
                <a:gd name="T35" fmla="*/ 1 h 78"/>
                <a:gd name="T36" fmla="*/ 0 w 75"/>
                <a:gd name="T37" fmla="*/ 1 h 78"/>
                <a:gd name="T38" fmla="*/ 0 w 75"/>
                <a:gd name="T39" fmla="*/ 1 h 78"/>
                <a:gd name="T40" fmla="*/ 0 w 75"/>
                <a:gd name="T41" fmla="*/ 1 h 78"/>
                <a:gd name="T42" fmla="*/ 0 w 75"/>
                <a:gd name="T43" fmla="*/ 1 h 78"/>
                <a:gd name="T44" fmla="*/ 0 w 75"/>
                <a:gd name="T45" fmla="*/ 1 h 78"/>
                <a:gd name="T46" fmla="*/ 0 w 75"/>
                <a:gd name="T47" fmla="*/ 1 h 78"/>
                <a:gd name="T48" fmla="*/ 0 w 75"/>
                <a:gd name="T49" fmla="*/ 0 h 78"/>
                <a:gd name="T50" fmla="*/ 0 w 75"/>
                <a:gd name="T51" fmla="*/ 1 h 78"/>
                <a:gd name="T52" fmla="*/ 0 w 75"/>
                <a:gd name="T53" fmla="*/ 1 h 78"/>
                <a:gd name="T54" fmla="*/ 0 w 75"/>
                <a:gd name="T55" fmla="*/ 1 h 78"/>
                <a:gd name="T56" fmla="*/ 0 w 75"/>
                <a:gd name="T57" fmla="*/ 1 h 78"/>
                <a:gd name="T58" fmla="*/ 0 w 75"/>
                <a:gd name="T59" fmla="*/ 1 h 78"/>
                <a:gd name="T60" fmla="*/ 0 w 75"/>
                <a:gd name="T61" fmla="*/ 1 h 78"/>
                <a:gd name="T62" fmla="*/ 0 w 75"/>
                <a:gd name="T63" fmla="*/ 1 h 78"/>
                <a:gd name="T64" fmla="*/ 0 w 75"/>
                <a:gd name="T65" fmla="*/ 1 h 78"/>
                <a:gd name="T66" fmla="*/ 0 w 75"/>
                <a:gd name="T67" fmla="*/ 1 h 78"/>
                <a:gd name="T68" fmla="*/ 0 w 75"/>
                <a:gd name="T69" fmla="*/ 1 h 78"/>
                <a:gd name="T70" fmla="*/ 0 w 75"/>
                <a:gd name="T71" fmla="*/ 1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75" y="54"/>
                  </a:moveTo>
                  <a:lnTo>
                    <a:pt x="71" y="57"/>
                  </a:lnTo>
                  <a:lnTo>
                    <a:pt x="67" y="61"/>
                  </a:lnTo>
                  <a:lnTo>
                    <a:pt x="67" y="65"/>
                  </a:lnTo>
                  <a:lnTo>
                    <a:pt x="62" y="70"/>
                  </a:lnTo>
                  <a:lnTo>
                    <a:pt x="54" y="74"/>
                  </a:lnTo>
                  <a:lnTo>
                    <a:pt x="49" y="74"/>
                  </a:lnTo>
                  <a:lnTo>
                    <a:pt x="43" y="78"/>
                  </a:lnTo>
                  <a:lnTo>
                    <a:pt x="39" y="78"/>
                  </a:lnTo>
                  <a:lnTo>
                    <a:pt x="32" y="78"/>
                  </a:lnTo>
                  <a:lnTo>
                    <a:pt x="23" y="74"/>
                  </a:lnTo>
                  <a:lnTo>
                    <a:pt x="19" y="70"/>
                  </a:lnTo>
                  <a:lnTo>
                    <a:pt x="15" y="65"/>
                  </a:lnTo>
                  <a:lnTo>
                    <a:pt x="10" y="61"/>
                  </a:lnTo>
                  <a:lnTo>
                    <a:pt x="4" y="57"/>
                  </a:lnTo>
                  <a:lnTo>
                    <a:pt x="0" y="46"/>
                  </a:lnTo>
                  <a:lnTo>
                    <a:pt x="0" y="39"/>
                  </a:lnTo>
                  <a:lnTo>
                    <a:pt x="0" y="35"/>
                  </a:lnTo>
                  <a:lnTo>
                    <a:pt x="4" y="26"/>
                  </a:lnTo>
                  <a:lnTo>
                    <a:pt x="10" y="18"/>
                  </a:lnTo>
                  <a:lnTo>
                    <a:pt x="15" y="13"/>
                  </a:lnTo>
                  <a:lnTo>
                    <a:pt x="19" y="9"/>
                  </a:lnTo>
                  <a:lnTo>
                    <a:pt x="23" y="5"/>
                  </a:lnTo>
                  <a:lnTo>
                    <a:pt x="32" y="5"/>
                  </a:lnTo>
                  <a:lnTo>
                    <a:pt x="39" y="0"/>
                  </a:lnTo>
                  <a:lnTo>
                    <a:pt x="43" y="5"/>
                  </a:lnTo>
                  <a:lnTo>
                    <a:pt x="54" y="5"/>
                  </a:lnTo>
                  <a:lnTo>
                    <a:pt x="58" y="9"/>
                  </a:lnTo>
                  <a:lnTo>
                    <a:pt x="67" y="13"/>
                  </a:lnTo>
                  <a:lnTo>
                    <a:pt x="71" y="18"/>
                  </a:lnTo>
                  <a:lnTo>
                    <a:pt x="71" y="26"/>
                  </a:lnTo>
                  <a:lnTo>
                    <a:pt x="75" y="35"/>
                  </a:lnTo>
                  <a:lnTo>
                    <a:pt x="75" y="39"/>
                  </a:lnTo>
                  <a:lnTo>
                    <a:pt x="75" y="42"/>
                  </a:lnTo>
                  <a:lnTo>
                    <a:pt x="75" y="46"/>
                  </a:lnTo>
                  <a:lnTo>
                    <a:pt x="75" y="54"/>
                  </a:lnTo>
                  <a:close/>
                </a:path>
              </a:pathLst>
            </a:custGeom>
            <a:solidFill>
              <a:srgbClr val="E87B14"/>
            </a:solidFill>
            <a:ln w="9525">
              <a:noFill/>
              <a:round/>
              <a:headEnd/>
              <a:tailEnd/>
            </a:ln>
          </p:spPr>
          <p:txBody>
            <a:bodyPr/>
            <a:lstStyle/>
            <a:p>
              <a:endParaRPr lang="sv-SE">
                <a:latin typeface="+mj-lt"/>
              </a:endParaRPr>
            </a:p>
          </p:txBody>
        </p:sp>
        <p:sp>
          <p:nvSpPr>
            <p:cNvPr id="26696" name="Freeform 76"/>
            <p:cNvSpPr>
              <a:spLocks/>
            </p:cNvSpPr>
            <p:nvPr/>
          </p:nvSpPr>
          <p:spPr bwMode="auto">
            <a:xfrm>
              <a:off x="2083" y="1673"/>
              <a:ext cx="37" cy="38"/>
            </a:xfrm>
            <a:custGeom>
              <a:avLst/>
              <a:gdLst>
                <a:gd name="T0" fmla="*/ 0 w 75"/>
                <a:gd name="T1" fmla="*/ 0 h 77"/>
                <a:gd name="T2" fmla="*/ 0 w 75"/>
                <a:gd name="T3" fmla="*/ 0 h 77"/>
                <a:gd name="T4" fmla="*/ 0 w 75"/>
                <a:gd name="T5" fmla="*/ 0 h 77"/>
                <a:gd name="T6" fmla="*/ 0 w 75"/>
                <a:gd name="T7" fmla="*/ 0 h 77"/>
                <a:gd name="T8" fmla="*/ 0 w 75"/>
                <a:gd name="T9" fmla="*/ 0 h 77"/>
                <a:gd name="T10" fmla="*/ 0 w 75"/>
                <a:gd name="T11" fmla="*/ 0 h 77"/>
                <a:gd name="T12" fmla="*/ 0 w 75"/>
                <a:gd name="T13" fmla="*/ 0 h 77"/>
                <a:gd name="T14" fmla="*/ 0 w 75"/>
                <a:gd name="T15" fmla="*/ 0 h 77"/>
                <a:gd name="T16" fmla="*/ 0 w 75"/>
                <a:gd name="T17" fmla="*/ 0 h 77"/>
                <a:gd name="T18" fmla="*/ 0 w 75"/>
                <a:gd name="T19" fmla="*/ 0 h 77"/>
                <a:gd name="T20" fmla="*/ 0 w 75"/>
                <a:gd name="T21" fmla="*/ 0 h 77"/>
                <a:gd name="T22" fmla="*/ 0 w 75"/>
                <a:gd name="T23" fmla="*/ 0 h 77"/>
                <a:gd name="T24" fmla="*/ 0 w 75"/>
                <a:gd name="T25" fmla="*/ 0 h 77"/>
                <a:gd name="T26" fmla="*/ 0 w 75"/>
                <a:gd name="T27" fmla="*/ 0 h 77"/>
                <a:gd name="T28" fmla="*/ 0 w 75"/>
                <a:gd name="T29" fmla="*/ 0 h 77"/>
                <a:gd name="T30" fmla="*/ 0 w 75"/>
                <a:gd name="T31" fmla="*/ 0 h 77"/>
                <a:gd name="T32" fmla="*/ 0 w 75"/>
                <a:gd name="T33" fmla="*/ 0 h 77"/>
                <a:gd name="T34" fmla="*/ 0 w 75"/>
                <a:gd name="T35" fmla="*/ 0 h 77"/>
                <a:gd name="T36" fmla="*/ 0 w 75"/>
                <a:gd name="T37" fmla="*/ 0 h 77"/>
                <a:gd name="T38" fmla="*/ 0 w 75"/>
                <a:gd name="T39" fmla="*/ 0 h 77"/>
                <a:gd name="T40" fmla="*/ 0 w 75"/>
                <a:gd name="T41" fmla="*/ 0 h 77"/>
                <a:gd name="T42" fmla="*/ 0 w 75"/>
                <a:gd name="T43" fmla="*/ 0 h 77"/>
                <a:gd name="T44" fmla="*/ 0 w 75"/>
                <a:gd name="T45" fmla="*/ 0 h 77"/>
                <a:gd name="T46" fmla="*/ 0 w 75"/>
                <a:gd name="T47" fmla="*/ 0 h 77"/>
                <a:gd name="T48" fmla="*/ 0 w 75"/>
                <a:gd name="T49" fmla="*/ 0 h 77"/>
                <a:gd name="T50" fmla="*/ 0 w 75"/>
                <a:gd name="T51" fmla="*/ 0 h 77"/>
                <a:gd name="T52" fmla="*/ 0 w 75"/>
                <a:gd name="T53" fmla="*/ 0 h 77"/>
                <a:gd name="T54" fmla="*/ 0 w 75"/>
                <a:gd name="T55" fmla="*/ 0 h 77"/>
                <a:gd name="T56" fmla="*/ 0 w 75"/>
                <a:gd name="T57" fmla="*/ 0 h 77"/>
                <a:gd name="T58" fmla="*/ 0 w 75"/>
                <a:gd name="T59" fmla="*/ 0 h 77"/>
                <a:gd name="T60" fmla="*/ 0 w 75"/>
                <a:gd name="T61" fmla="*/ 0 h 77"/>
                <a:gd name="T62" fmla="*/ 0 w 75"/>
                <a:gd name="T63" fmla="*/ 0 h 77"/>
                <a:gd name="T64" fmla="*/ 0 w 75"/>
                <a:gd name="T65" fmla="*/ 0 h 77"/>
                <a:gd name="T66" fmla="*/ 0 w 75"/>
                <a:gd name="T67" fmla="*/ 0 h 77"/>
                <a:gd name="T68" fmla="*/ 0 w 75"/>
                <a:gd name="T69" fmla="*/ 0 h 77"/>
                <a:gd name="T70" fmla="*/ 0 w 75"/>
                <a:gd name="T71" fmla="*/ 0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7"/>
                <a:gd name="T110" fmla="*/ 75 w 75"/>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7">
                  <a:moveTo>
                    <a:pt x="75" y="54"/>
                  </a:moveTo>
                  <a:lnTo>
                    <a:pt x="69" y="60"/>
                  </a:lnTo>
                  <a:lnTo>
                    <a:pt x="63" y="64"/>
                  </a:lnTo>
                  <a:lnTo>
                    <a:pt x="63" y="67"/>
                  </a:lnTo>
                  <a:lnTo>
                    <a:pt x="60" y="71"/>
                  </a:lnTo>
                  <a:lnTo>
                    <a:pt x="52" y="71"/>
                  </a:lnTo>
                  <a:lnTo>
                    <a:pt x="47" y="77"/>
                  </a:lnTo>
                  <a:lnTo>
                    <a:pt x="43" y="77"/>
                  </a:lnTo>
                  <a:lnTo>
                    <a:pt x="39" y="77"/>
                  </a:lnTo>
                  <a:lnTo>
                    <a:pt x="30" y="77"/>
                  </a:lnTo>
                  <a:lnTo>
                    <a:pt x="24" y="77"/>
                  </a:lnTo>
                  <a:lnTo>
                    <a:pt x="17" y="71"/>
                  </a:lnTo>
                  <a:lnTo>
                    <a:pt x="11" y="67"/>
                  </a:lnTo>
                  <a:lnTo>
                    <a:pt x="8" y="64"/>
                  </a:lnTo>
                  <a:lnTo>
                    <a:pt x="4" y="54"/>
                  </a:lnTo>
                  <a:lnTo>
                    <a:pt x="4" y="49"/>
                  </a:lnTo>
                  <a:lnTo>
                    <a:pt x="0" y="41"/>
                  </a:lnTo>
                  <a:lnTo>
                    <a:pt x="4" y="32"/>
                  </a:lnTo>
                  <a:lnTo>
                    <a:pt x="4" y="28"/>
                  </a:lnTo>
                  <a:lnTo>
                    <a:pt x="8" y="19"/>
                  </a:lnTo>
                  <a:lnTo>
                    <a:pt x="11" y="15"/>
                  </a:lnTo>
                  <a:lnTo>
                    <a:pt x="17" y="12"/>
                  </a:lnTo>
                  <a:lnTo>
                    <a:pt x="24" y="8"/>
                  </a:lnTo>
                  <a:lnTo>
                    <a:pt x="30" y="0"/>
                  </a:lnTo>
                  <a:lnTo>
                    <a:pt x="39" y="0"/>
                  </a:lnTo>
                  <a:lnTo>
                    <a:pt x="47" y="0"/>
                  </a:lnTo>
                  <a:lnTo>
                    <a:pt x="52" y="8"/>
                  </a:lnTo>
                  <a:lnTo>
                    <a:pt x="60" y="12"/>
                  </a:lnTo>
                  <a:lnTo>
                    <a:pt x="63" y="15"/>
                  </a:lnTo>
                  <a:lnTo>
                    <a:pt x="69" y="19"/>
                  </a:lnTo>
                  <a:lnTo>
                    <a:pt x="75" y="28"/>
                  </a:lnTo>
                  <a:lnTo>
                    <a:pt x="75" y="32"/>
                  </a:lnTo>
                  <a:lnTo>
                    <a:pt x="75" y="41"/>
                  </a:lnTo>
                  <a:lnTo>
                    <a:pt x="75" y="45"/>
                  </a:lnTo>
                  <a:lnTo>
                    <a:pt x="75" y="49"/>
                  </a:lnTo>
                  <a:lnTo>
                    <a:pt x="75" y="54"/>
                  </a:lnTo>
                  <a:close/>
                </a:path>
              </a:pathLst>
            </a:custGeom>
            <a:solidFill>
              <a:srgbClr val="E87B14"/>
            </a:solidFill>
            <a:ln w="9525">
              <a:noFill/>
              <a:round/>
              <a:headEnd/>
              <a:tailEnd/>
            </a:ln>
          </p:spPr>
          <p:txBody>
            <a:bodyPr/>
            <a:lstStyle/>
            <a:p>
              <a:endParaRPr lang="sv-SE">
                <a:latin typeface="+mj-lt"/>
              </a:endParaRPr>
            </a:p>
          </p:txBody>
        </p:sp>
        <p:sp>
          <p:nvSpPr>
            <p:cNvPr id="26697" name="Freeform 77"/>
            <p:cNvSpPr>
              <a:spLocks/>
            </p:cNvSpPr>
            <p:nvPr/>
          </p:nvSpPr>
          <p:spPr bwMode="auto">
            <a:xfrm>
              <a:off x="2083" y="1673"/>
              <a:ext cx="37" cy="38"/>
            </a:xfrm>
            <a:custGeom>
              <a:avLst/>
              <a:gdLst>
                <a:gd name="T0" fmla="*/ 0 w 75"/>
                <a:gd name="T1" fmla="*/ 0 h 77"/>
                <a:gd name="T2" fmla="*/ 0 w 75"/>
                <a:gd name="T3" fmla="*/ 0 h 77"/>
                <a:gd name="T4" fmla="*/ 0 w 75"/>
                <a:gd name="T5" fmla="*/ 0 h 77"/>
                <a:gd name="T6" fmla="*/ 0 w 75"/>
                <a:gd name="T7" fmla="*/ 0 h 77"/>
                <a:gd name="T8" fmla="*/ 0 w 75"/>
                <a:gd name="T9" fmla="*/ 0 h 77"/>
                <a:gd name="T10" fmla="*/ 0 w 75"/>
                <a:gd name="T11" fmla="*/ 0 h 77"/>
                <a:gd name="T12" fmla="*/ 0 w 75"/>
                <a:gd name="T13" fmla="*/ 0 h 77"/>
                <a:gd name="T14" fmla="*/ 0 w 75"/>
                <a:gd name="T15" fmla="*/ 0 h 77"/>
                <a:gd name="T16" fmla="*/ 0 w 75"/>
                <a:gd name="T17" fmla="*/ 0 h 77"/>
                <a:gd name="T18" fmla="*/ 0 w 75"/>
                <a:gd name="T19" fmla="*/ 0 h 77"/>
                <a:gd name="T20" fmla="*/ 0 w 75"/>
                <a:gd name="T21" fmla="*/ 0 h 77"/>
                <a:gd name="T22" fmla="*/ 0 w 75"/>
                <a:gd name="T23" fmla="*/ 0 h 77"/>
                <a:gd name="T24" fmla="*/ 0 w 75"/>
                <a:gd name="T25" fmla="*/ 0 h 77"/>
                <a:gd name="T26" fmla="*/ 0 w 75"/>
                <a:gd name="T27" fmla="*/ 0 h 77"/>
                <a:gd name="T28" fmla="*/ 0 w 75"/>
                <a:gd name="T29" fmla="*/ 0 h 77"/>
                <a:gd name="T30" fmla="*/ 0 w 75"/>
                <a:gd name="T31" fmla="*/ 0 h 77"/>
                <a:gd name="T32" fmla="*/ 0 w 75"/>
                <a:gd name="T33" fmla="*/ 0 h 77"/>
                <a:gd name="T34" fmla="*/ 0 w 75"/>
                <a:gd name="T35" fmla="*/ 0 h 77"/>
                <a:gd name="T36" fmla="*/ 0 w 75"/>
                <a:gd name="T37" fmla="*/ 0 h 77"/>
                <a:gd name="T38" fmla="*/ 0 w 75"/>
                <a:gd name="T39" fmla="*/ 0 h 77"/>
                <a:gd name="T40" fmla="*/ 0 w 75"/>
                <a:gd name="T41" fmla="*/ 0 h 77"/>
                <a:gd name="T42" fmla="*/ 0 w 75"/>
                <a:gd name="T43" fmla="*/ 0 h 77"/>
                <a:gd name="T44" fmla="*/ 0 w 75"/>
                <a:gd name="T45" fmla="*/ 0 h 77"/>
                <a:gd name="T46" fmla="*/ 0 w 75"/>
                <a:gd name="T47" fmla="*/ 0 h 77"/>
                <a:gd name="T48" fmla="*/ 0 w 75"/>
                <a:gd name="T49" fmla="*/ 0 h 77"/>
                <a:gd name="T50" fmla="*/ 0 w 75"/>
                <a:gd name="T51" fmla="*/ 0 h 77"/>
                <a:gd name="T52" fmla="*/ 0 w 75"/>
                <a:gd name="T53" fmla="*/ 0 h 77"/>
                <a:gd name="T54" fmla="*/ 0 w 75"/>
                <a:gd name="T55" fmla="*/ 0 h 77"/>
                <a:gd name="T56" fmla="*/ 0 w 75"/>
                <a:gd name="T57" fmla="*/ 0 h 77"/>
                <a:gd name="T58" fmla="*/ 0 w 75"/>
                <a:gd name="T59" fmla="*/ 0 h 77"/>
                <a:gd name="T60" fmla="*/ 0 w 75"/>
                <a:gd name="T61" fmla="*/ 0 h 77"/>
                <a:gd name="T62" fmla="*/ 0 w 75"/>
                <a:gd name="T63" fmla="*/ 0 h 77"/>
                <a:gd name="T64" fmla="*/ 0 w 75"/>
                <a:gd name="T65" fmla="*/ 0 h 77"/>
                <a:gd name="T66" fmla="*/ 0 w 75"/>
                <a:gd name="T67" fmla="*/ 0 h 77"/>
                <a:gd name="T68" fmla="*/ 0 w 75"/>
                <a:gd name="T69" fmla="*/ 0 h 77"/>
                <a:gd name="T70" fmla="*/ 0 w 75"/>
                <a:gd name="T71" fmla="*/ 0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7"/>
                <a:gd name="T110" fmla="*/ 75 w 75"/>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7">
                  <a:moveTo>
                    <a:pt x="75" y="54"/>
                  </a:moveTo>
                  <a:lnTo>
                    <a:pt x="69" y="60"/>
                  </a:lnTo>
                  <a:lnTo>
                    <a:pt x="63" y="64"/>
                  </a:lnTo>
                  <a:lnTo>
                    <a:pt x="63" y="67"/>
                  </a:lnTo>
                  <a:lnTo>
                    <a:pt x="60" y="71"/>
                  </a:lnTo>
                  <a:lnTo>
                    <a:pt x="52" y="71"/>
                  </a:lnTo>
                  <a:lnTo>
                    <a:pt x="47" y="77"/>
                  </a:lnTo>
                  <a:lnTo>
                    <a:pt x="43" y="77"/>
                  </a:lnTo>
                  <a:lnTo>
                    <a:pt x="39" y="77"/>
                  </a:lnTo>
                  <a:lnTo>
                    <a:pt x="30" y="77"/>
                  </a:lnTo>
                  <a:lnTo>
                    <a:pt x="24" y="77"/>
                  </a:lnTo>
                  <a:lnTo>
                    <a:pt x="17" y="71"/>
                  </a:lnTo>
                  <a:lnTo>
                    <a:pt x="11" y="67"/>
                  </a:lnTo>
                  <a:lnTo>
                    <a:pt x="8" y="64"/>
                  </a:lnTo>
                  <a:lnTo>
                    <a:pt x="4" y="54"/>
                  </a:lnTo>
                  <a:lnTo>
                    <a:pt x="4" y="49"/>
                  </a:lnTo>
                  <a:lnTo>
                    <a:pt x="0" y="41"/>
                  </a:lnTo>
                  <a:lnTo>
                    <a:pt x="4" y="32"/>
                  </a:lnTo>
                  <a:lnTo>
                    <a:pt x="4" y="28"/>
                  </a:lnTo>
                  <a:lnTo>
                    <a:pt x="8" y="19"/>
                  </a:lnTo>
                  <a:lnTo>
                    <a:pt x="11" y="15"/>
                  </a:lnTo>
                  <a:lnTo>
                    <a:pt x="17" y="12"/>
                  </a:lnTo>
                  <a:lnTo>
                    <a:pt x="24" y="8"/>
                  </a:lnTo>
                  <a:lnTo>
                    <a:pt x="30" y="0"/>
                  </a:lnTo>
                  <a:lnTo>
                    <a:pt x="39" y="0"/>
                  </a:lnTo>
                  <a:lnTo>
                    <a:pt x="47" y="0"/>
                  </a:lnTo>
                  <a:lnTo>
                    <a:pt x="52" y="8"/>
                  </a:lnTo>
                  <a:lnTo>
                    <a:pt x="60" y="12"/>
                  </a:lnTo>
                  <a:lnTo>
                    <a:pt x="63" y="15"/>
                  </a:lnTo>
                  <a:lnTo>
                    <a:pt x="69" y="19"/>
                  </a:lnTo>
                  <a:lnTo>
                    <a:pt x="75" y="28"/>
                  </a:lnTo>
                  <a:lnTo>
                    <a:pt x="75" y="32"/>
                  </a:lnTo>
                  <a:lnTo>
                    <a:pt x="75" y="41"/>
                  </a:lnTo>
                  <a:lnTo>
                    <a:pt x="75" y="45"/>
                  </a:lnTo>
                  <a:lnTo>
                    <a:pt x="75" y="49"/>
                  </a:lnTo>
                  <a:lnTo>
                    <a:pt x="75" y="54"/>
                  </a:lnTo>
                  <a:close/>
                </a:path>
              </a:pathLst>
            </a:custGeom>
            <a:solidFill>
              <a:srgbClr val="E87B14"/>
            </a:solidFill>
            <a:ln w="9525">
              <a:noFill/>
              <a:round/>
              <a:headEnd/>
              <a:tailEnd/>
            </a:ln>
          </p:spPr>
          <p:txBody>
            <a:bodyPr/>
            <a:lstStyle/>
            <a:p>
              <a:endParaRPr lang="sv-SE">
                <a:latin typeface="+mj-lt"/>
              </a:endParaRPr>
            </a:p>
          </p:txBody>
        </p:sp>
        <p:sp>
          <p:nvSpPr>
            <p:cNvPr id="26698" name="Freeform 78"/>
            <p:cNvSpPr>
              <a:spLocks/>
            </p:cNvSpPr>
            <p:nvPr/>
          </p:nvSpPr>
          <p:spPr bwMode="auto">
            <a:xfrm>
              <a:off x="2334" y="1484"/>
              <a:ext cx="37" cy="37"/>
            </a:xfrm>
            <a:custGeom>
              <a:avLst/>
              <a:gdLst>
                <a:gd name="T0" fmla="*/ 1 w 72"/>
                <a:gd name="T1" fmla="*/ 1 h 74"/>
                <a:gd name="T2" fmla="*/ 1 w 72"/>
                <a:gd name="T3" fmla="*/ 1 h 74"/>
                <a:gd name="T4" fmla="*/ 1 w 72"/>
                <a:gd name="T5" fmla="*/ 1 h 74"/>
                <a:gd name="T6" fmla="*/ 1 w 72"/>
                <a:gd name="T7" fmla="*/ 1 h 74"/>
                <a:gd name="T8" fmla="*/ 1 w 72"/>
                <a:gd name="T9" fmla="*/ 1 h 74"/>
                <a:gd name="T10" fmla="*/ 1 w 72"/>
                <a:gd name="T11" fmla="*/ 1 h 74"/>
                <a:gd name="T12" fmla="*/ 1 w 72"/>
                <a:gd name="T13" fmla="*/ 1 h 74"/>
                <a:gd name="T14" fmla="*/ 1 w 72"/>
                <a:gd name="T15" fmla="*/ 1 h 74"/>
                <a:gd name="T16" fmla="*/ 1 w 72"/>
                <a:gd name="T17" fmla="*/ 1 h 74"/>
                <a:gd name="T18" fmla="*/ 1 w 72"/>
                <a:gd name="T19" fmla="*/ 1 h 74"/>
                <a:gd name="T20" fmla="*/ 1 w 72"/>
                <a:gd name="T21" fmla="*/ 1 h 74"/>
                <a:gd name="T22" fmla="*/ 1 w 72"/>
                <a:gd name="T23" fmla="*/ 1 h 74"/>
                <a:gd name="T24" fmla="*/ 1 w 72"/>
                <a:gd name="T25" fmla="*/ 1 h 74"/>
                <a:gd name="T26" fmla="*/ 1 w 72"/>
                <a:gd name="T27" fmla="*/ 1 h 74"/>
                <a:gd name="T28" fmla="*/ 1 w 72"/>
                <a:gd name="T29" fmla="*/ 1 h 74"/>
                <a:gd name="T30" fmla="*/ 0 w 72"/>
                <a:gd name="T31" fmla="*/ 1 h 74"/>
                <a:gd name="T32" fmla="*/ 0 w 72"/>
                <a:gd name="T33" fmla="*/ 1 h 74"/>
                <a:gd name="T34" fmla="*/ 0 w 72"/>
                <a:gd name="T35" fmla="*/ 1 h 74"/>
                <a:gd name="T36" fmla="*/ 1 w 72"/>
                <a:gd name="T37" fmla="*/ 1 h 74"/>
                <a:gd name="T38" fmla="*/ 1 w 72"/>
                <a:gd name="T39" fmla="*/ 1 h 74"/>
                <a:gd name="T40" fmla="*/ 1 w 72"/>
                <a:gd name="T41" fmla="*/ 1 h 74"/>
                <a:gd name="T42" fmla="*/ 1 w 72"/>
                <a:gd name="T43" fmla="*/ 1 h 74"/>
                <a:gd name="T44" fmla="*/ 1 w 72"/>
                <a:gd name="T45" fmla="*/ 1 h 74"/>
                <a:gd name="T46" fmla="*/ 1 w 72"/>
                <a:gd name="T47" fmla="*/ 0 h 74"/>
                <a:gd name="T48" fmla="*/ 1 w 72"/>
                <a:gd name="T49" fmla="*/ 0 h 74"/>
                <a:gd name="T50" fmla="*/ 1 w 72"/>
                <a:gd name="T51" fmla="*/ 0 h 74"/>
                <a:gd name="T52" fmla="*/ 1 w 72"/>
                <a:gd name="T53" fmla="*/ 1 h 74"/>
                <a:gd name="T54" fmla="*/ 1 w 72"/>
                <a:gd name="T55" fmla="*/ 1 h 74"/>
                <a:gd name="T56" fmla="*/ 1 w 72"/>
                <a:gd name="T57" fmla="*/ 1 h 74"/>
                <a:gd name="T58" fmla="*/ 1 w 72"/>
                <a:gd name="T59" fmla="*/ 1 h 74"/>
                <a:gd name="T60" fmla="*/ 1 w 72"/>
                <a:gd name="T61" fmla="*/ 1 h 74"/>
                <a:gd name="T62" fmla="*/ 1 w 72"/>
                <a:gd name="T63" fmla="*/ 1 h 74"/>
                <a:gd name="T64" fmla="*/ 1 w 72"/>
                <a:gd name="T65" fmla="*/ 1 h 74"/>
                <a:gd name="T66" fmla="*/ 1 w 72"/>
                <a:gd name="T67" fmla="*/ 1 h 74"/>
                <a:gd name="T68" fmla="*/ 1 w 72"/>
                <a:gd name="T69" fmla="*/ 1 h 74"/>
                <a:gd name="T70" fmla="*/ 1 w 72"/>
                <a:gd name="T71" fmla="*/ 1 h 74"/>
                <a:gd name="T72" fmla="*/ 1 w 72"/>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4"/>
                <a:gd name="T113" fmla="*/ 72 w 72"/>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4">
                  <a:moveTo>
                    <a:pt x="69" y="46"/>
                  </a:moveTo>
                  <a:lnTo>
                    <a:pt x="69" y="52"/>
                  </a:lnTo>
                  <a:lnTo>
                    <a:pt x="63" y="57"/>
                  </a:lnTo>
                  <a:lnTo>
                    <a:pt x="59" y="61"/>
                  </a:lnTo>
                  <a:lnTo>
                    <a:pt x="56" y="65"/>
                  </a:lnTo>
                  <a:lnTo>
                    <a:pt x="52" y="70"/>
                  </a:lnTo>
                  <a:lnTo>
                    <a:pt x="46" y="70"/>
                  </a:lnTo>
                  <a:lnTo>
                    <a:pt x="43" y="70"/>
                  </a:lnTo>
                  <a:lnTo>
                    <a:pt x="33" y="74"/>
                  </a:lnTo>
                  <a:lnTo>
                    <a:pt x="28" y="70"/>
                  </a:lnTo>
                  <a:lnTo>
                    <a:pt x="20" y="70"/>
                  </a:lnTo>
                  <a:lnTo>
                    <a:pt x="16" y="65"/>
                  </a:lnTo>
                  <a:lnTo>
                    <a:pt x="7" y="61"/>
                  </a:lnTo>
                  <a:lnTo>
                    <a:pt x="3" y="57"/>
                  </a:lnTo>
                  <a:lnTo>
                    <a:pt x="3" y="46"/>
                  </a:lnTo>
                  <a:lnTo>
                    <a:pt x="0" y="42"/>
                  </a:lnTo>
                  <a:lnTo>
                    <a:pt x="0" y="35"/>
                  </a:lnTo>
                  <a:lnTo>
                    <a:pt x="0" y="26"/>
                  </a:lnTo>
                  <a:lnTo>
                    <a:pt x="3" y="22"/>
                  </a:lnTo>
                  <a:lnTo>
                    <a:pt x="3" y="13"/>
                  </a:lnTo>
                  <a:lnTo>
                    <a:pt x="7" y="7"/>
                  </a:lnTo>
                  <a:lnTo>
                    <a:pt x="16" y="3"/>
                  </a:lnTo>
                  <a:lnTo>
                    <a:pt x="20" y="3"/>
                  </a:lnTo>
                  <a:lnTo>
                    <a:pt x="28" y="0"/>
                  </a:lnTo>
                  <a:lnTo>
                    <a:pt x="33" y="0"/>
                  </a:lnTo>
                  <a:lnTo>
                    <a:pt x="43" y="0"/>
                  </a:lnTo>
                  <a:lnTo>
                    <a:pt x="52" y="3"/>
                  </a:lnTo>
                  <a:lnTo>
                    <a:pt x="56" y="3"/>
                  </a:lnTo>
                  <a:lnTo>
                    <a:pt x="59" y="7"/>
                  </a:lnTo>
                  <a:lnTo>
                    <a:pt x="63" y="13"/>
                  </a:lnTo>
                  <a:lnTo>
                    <a:pt x="69" y="22"/>
                  </a:lnTo>
                  <a:lnTo>
                    <a:pt x="72" y="26"/>
                  </a:lnTo>
                  <a:lnTo>
                    <a:pt x="72" y="35"/>
                  </a:lnTo>
                  <a:lnTo>
                    <a:pt x="72" y="39"/>
                  </a:lnTo>
                  <a:lnTo>
                    <a:pt x="72" y="42"/>
                  </a:lnTo>
                  <a:lnTo>
                    <a:pt x="72" y="46"/>
                  </a:lnTo>
                  <a:lnTo>
                    <a:pt x="69" y="46"/>
                  </a:lnTo>
                  <a:close/>
                </a:path>
              </a:pathLst>
            </a:custGeom>
            <a:solidFill>
              <a:srgbClr val="E87B14"/>
            </a:solidFill>
            <a:ln w="9525">
              <a:noFill/>
              <a:round/>
              <a:headEnd/>
              <a:tailEnd/>
            </a:ln>
          </p:spPr>
          <p:txBody>
            <a:bodyPr/>
            <a:lstStyle/>
            <a:p>
              <a:endParaRPr lang="sv-SE">
                <a:latin typeface="+mj-lt"/>
              </a:endParaRPr>
            </a:p>
          </p:txBody>
        </p:sp>
        <p:sp>
          <p:nvSpPr>
            <p:cNvPr id="26699" name="Freeform 79"/>
            <p:cNvSpPr>
              <a:spLocks/>
            </p:cNvSpPr>
            <p:nvPr/>
          </p:nvSpPr>
          <p:spPr bwMode="auto">
            <a:xfrm>
              <a:off x="2334" y="1484"/>
              <a:ext cx="37" cy="37"/>
            </a:xfrm>
            <a:custGeom>
              <a:avLst/>
              <a:gdLst>
                <a:gd name="T0" fmla="*/ 1 w 72"/>
                <a:gd name="T1" fmla="*/ 1 h 74"/>
                <a:gd name="T2" fmla="*/ 1 w 72"/>
                <a:gd name="T3" fmla="*/ 1 h 74"/>
                <a:gd name="T4" fmla="*/ 1 w 72"/>
                <a:gd name="T5" fmla="*/ 1 h 74"/>
                <a:gd name="T6" fmla="*/ 1 w 72"/>
                <a:gd name="T7" fmla="*/ 1 h 74"/>
                <a:gd name="T8" fmla="*/ 1 w 72"/>
                <a:gd name="T9" fmla="*/ 1 h 74"/>
                <a:gd name="T10" fmla="*/ 1 w 72"/>
                <a:gd name="T11" fmla="*/ 1 h 74"/>
                <a:gd name="T12" fmla="*/ 1 w 72"/>
                <a:gd name="T13" fmla="*/ 1 h 74"/>
                <a:gd name="T14" fmla="*/ 1 w 72"/>
                <a:gd name="T15" fmla="*/ 1 h 74"/>
                <a:gd name="T16" fmla="*/ 1 w 72"/>
                <a:gd name="T17" fmla="*/ 1 h 74"/>
                <a:gd name="T18" fmla="*/ 1 w 72"/>
                <a:gd name="T19" fmla="*/ 1 h 74"/>
                <a:gd name="T20" fmla="*/ 1 w 72"/>
                <a:gd name="T21" fmla="*/ 1 h 74"/>
                <a:gd name="T22" fmla="*/ 1 w 72"/>
                <a:gd name="T23" fmla="*/ 1 h 74"/>
                <a:gd name="T24" fmla="*/ 1 w 72"/>
                <a:gd name="T25" fmla="*/ 1 h 74"/>
                <a:gd name="T26" fmla="*/ 1 w 72"/>
                <a:gd name="T27" fmla="*/ 1 h 74"/>
                <a:gd name="T28" fmla="*/ 1 w 72"/>
                <a:gd name="T29" fmla="*/ 1 h 74"/>
                <a:gd name="T30" fmla="*/ 0 w 72"/>
                <a:gd name="T31" fmla="*/ 1 h 74"/>
                <a:gd name="T32" fmla="*/ 0 w 72"/>
                <a:gd name="T33" fmla="*/ 1 h 74"/>
                <a:gd name="T34" fmla="*/ 0 w 72"/>
                <a:gd name="T35" fmla="*/ 1 h 74"/>
                <a:gd name="T36" fmla="*/ 1 w 72"/>
                <a:gd name="T37" fmla="*/ 1 h 74"/>
                <a:gd name="T38" fmla="*/ 1 w 72"/>
                <a:gd name="T39" fmla="*/ 1 h 74"/>
                <a:gd name="T40" fmla="*/ 1 w 72"/>
                <a:gd name="T41" fmla="*/ 1 h 74"/>
                <a:gd name="T42" fmla="*/ 1 w 72"/>
                <a:gd name="T43" fmla="*/ 1 h 74"/>
                <a:gd name="T44" fmla="*/ 1 w 72"/>
                <a:gd name="T45" fmla="*/ 1 h 74"/>
                <a:gd name="T46" fmla="*/ 1 w 72"/>
                <a:gd name="T47" fmla="*/ 0 h 74"/>
                <a:gd name="T48" fmla="*/ 1 w 72"/>
                <a:gd name="T49" fmla="*/ 0 h 74"/>
                <a:gd name="T50" fmla="*/ 1 w 72"/>
                <a:gd name="T51" fmla="*/ 0 h 74"/>
                <a:gd name="T52" fmla="*/ 1 w 72"/>
                <a:gd name="T53" fmla="*/ 1 h 74"/>
                <a:gd name="T54" fmla="*/ 1 w 72"/>
                <a:gd name="T55" fmla="*/ 1 h 74"/>
                <a:gd name="T56" fmla="*/ 1 w 72"/>
                <a:gd name="T57" fmla="*/ 1 h 74"/>
                <a:gd name="T58" fmla="*/ 1 w 72"/>
                <a:gd name="T59" fmla="*/ 1 h 74"/>
                <a:gd name="T60" fmla="*/ 1 w 72"/>
                <a:gd name="T61" fmla="*/ 1 h 74"/>
                <a:gd name="T62" fmla="*/ 1 w 72"/>
                <a:gd name="T63" fmla="*/ 1 h 74"/>
                <a:gd name="T64" fmla="*/ 1 w 72"/>
                <a:gd name="T65" fmla="*/ 1 h 74"/>
                <a:gd name="T66" fmla="*/ 1 w 72"/>
                <a:gd name="T67" fmla="*/ 1 h 74"/>
                <a:gd name="T68" fmla="*/ 1 w 72"/>
                <a:gd name="T69" fmla="*/ 1 h 74"/>
                <a:gd name="T70" fmla="*/ 1 w 72"/>
                <a:gd name="T71" fmla="*/ 1 h 74"/>
                <a:gd name="T72" fmla="*/ 1 w 72"/>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74"/>
                <a:gd name="T113" fmla="*/ 72 w 72"/>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74">
                  <a:moveTo>
                    <a:pt x="69" y="46"/>
                  </a:moveTo>
                  <a:lnTo>
                    <a:pt x="69" y="52"/>
                  </a:lnTo>
                  <a:lnTo>
                    <a:pt x="63" y="57"/>
                  </a:lnTo>
                  <a:lnTo>
                    <a:pt x="59" y="61"/>
                  </a:lnTo>
                  <a:lnTo>
                    <a:pt x="56" y="65"/>
                  </a:lnTo>
                  <a:lnTo>
                    <a:pt x="52" y="70"/>
                  </a:lnTo>
                  <a:lnTo>
                    <a:pt x="46" y="70"/>
                  </a:lnTo>
                  <a:lnTo>
                    <a:pt x="43" y="70"/>
                  </a:lnTo>
                  <a:lnTo>
                    <a:pt x="33" y="74"/>
                  </a:lnTo>
                  <a:lnTo>
                    <a:pt x="28" y="70"/>
                  </a:lnTo>
                  <a:lnTo>
                    <a:pt x="20" y="70"/>
                  </a:lnTo>
                  <a:lnTo>
                    <a:pt x="16" y="65"/>
                  </a:lnTo>
                  <a:lnTo>
                    <a:pt x="7" y="61"/>
                  </a:lnTo>
                  <a:lnTo>
                    <a:pt x="3" y="57"/>
                  </a:lnTo>
                  <a:lnTo>
                    <a:pt x="3" y="46"/>
                  </a:lnTo>
                  <a:lnTo>
                    <a:pt x="0" y="42"/>
                  </a:lnTo>
                  <a:lnTo>
                    <a:pt x="0" y="35"/>
                  </a:lnTo>
                  <a:lnTo>
                    <a:pt x="0" y="26"/>
                  </a:lnTo>
                  <a:lnTo>
                    <a:pt x="3" y="22"/>
                  </a:lnTo>
                  <a:lnTo>
                    <a:pt x="3" y="13"/>
                  </a:lnTo>
                  <a:lnTo>
                    <a:pt x="7" y="7"/>
                  </a:lnTo>
                  <a:lnTo>
                    <a:pt x="16" y="3"/>
                  </a:lnTo>
                  <a:lnTo>
                    <a:pt x="20" y="3"/>
                  </a:lnTo>
                  <a:lnTo>
                    <a:pt x="28" y="0"/>
                  </a:lnTo>
                  <a:lnTo>
                    <a:pt x="33" y="0"/>
                  </a:lnTo>
                  <a:lnTo>
                    <a:pt x="43" y="0"/>
                  </a:lnTo>
                  <a:lnTo>
                    <a:pt x="52" y="3"/>
                  </a:lnTo>
                  <a:lnTo>
                    <a:pt x="56" y="3"/>
                  </a:lnTo>
                  <a:lnTo>
                    <a:pt x="59" y="7"/>
                  </a:lnTo>
                  <a:lnTo>
                    <a:pt x="63" y="13"/>
                  </a:lnTo>
                  <a:lnTo>
                    <a:pt x="69" y="22"/>
                  </a:lnTo>
                  <a:lnTo>
                    <a:pt x="72" y="26"/>
                  </a:lnTo>
                  <a:lnTo>
                    <a:pt x="72" y="35"/>
                  </a:lnTo>
                  <a:lnTo>
                    <a:pt x="72" y="39"/>
                  </a:lnTo>
                  <a:lnTo>
                    <a:pt x="72" y="42"/>
                  </a:lnTo>
                  <a:lnTo>
                    <a:pt x="72" y="46"/>
                  </a:lnTo>
                  <a:lnTo>
                    <a:pt x="69" y="46"/>
                  </a:lnTo>
                  <a:close/>
                </a:path>
              </a:pathLst>
            </a:custGeom>
            <a:solidFill>
              <a:srgbClr val="E87B14"/>
            </a:solidFill>
            <a:ln w="9525">
              <a:noFill/>
              <a:round/>
              <a:headEnd/>
              <a:tailEnd/>
            </a:ln>
          </p:spPr>
          <p:txBody>
            <a:bodyPr/>
            <a:lstStyle/>
            <a:p>
              <a:endParaRPr lang="sv-SE">
                <a:latin typeface="+mj-lt"/>
              </a:endParaRPr>
            </a:p>
          </p:txBody>
        </p:sp>
        <p:sp>
          <p:nvSpPr>
            <p:cNvPr id="26700" name="Freeform 80"/>
            <p:cNvSpPr>
              <a:spLocks/>
            </p:cNvSpPr>
            <p:nvPr/>
          </p:nvSpPr>
          <p:spPr bwMode="auto">
            <a:xfrm>
              <a:off x="2089" y="1154"/>
              <a:ext cx="40" cy="38"/>
            </a:xfrm>
            <a:custGeom>
              <a:avLst/>
              <a:gdLst>
                <a:gd name="T0" fmla="*/ 1 w 80"/>
                <a:gd name="T1" fmla="*/ 1 h 74"/>
                <a:gd name="T2" fmla="*/ 1 w 80"/>
                <a:gd name="T3" fmla="*/ 1 h 74"/>
                <a:gd name="T4" fmla="*/ 1 w 80"/>
                <a:gd name="T5" fmla="*/ 1 h 74"/>
                <a:gd name="T6" fmla="*/ 1 w 80"/>
                <a:gd name="T7" fmla="*/ 1 h 74"/>
                <a:gd name="T8" fmla="*/ 1 w 80"/>
                <a:gd name="T9" fmla="*/ 1 h 74"/>
                <a:gd name="T10" fmla="*/ 1 w 80"/>
                <a:gd name="T11" fmla="*/ 1 h 74"/>
                <a:gd name="T12" fmla="*/ 1 w 80"/>
                <a:gd name="T13" fmla="*/ 1 h 74"/>
                <a:gd name="T14" fmla="*/ 1 w 80"/>
                <a:gd name="T15" fmla="*/ 1 h 74"/>
                <a:gd name="T16" fmla="*/ 1 w 80"/>
                <a:gd name="T17" fmla="*/ 1 h 74"/>
                <a:gd name="T18" fmla="*/ 1 w 80"/>
                <a:gd name="T19" fmla="*/ 1 h 74"/>
                <a:gd name="T20" fmla="*/ 1 w 80"/>
                <a:gd name="T21" fmla="*/ 1 h 74"/>
                <a:gd name="T22" fmla="*/ 1 w 80"/>
                <a:gd name="T23" fmla="*/ 1 h 74"/>
                <a:gd name="T24" fmla="*/ 1 w 80"/>
                <a:gd name="T25" fmla="*/ 1 h 74"/>
                <a:gd name="T26" fmla="*/ 1 w 80"/>
                <a:gd name="T27" fmla="*/ 1 h 74"/>
                <a:gd name="T28" fmla="*/ 1 w 80"/>
                <a:gd name="T29" fmla="*/ 1 h 74"/>
                <a:gd name="T30" fmla="*/ 0 w 80"/>
                <a:gd name="T31" fmla="*/ 1 h 74"/>
                <a:gd name="T32" fmla="*/ 0 w 80"/>
                <a:gd name="T33" fmla="*/ 1 h 74"/>
                <a:gd name="T34" fmla="*/ 0 w 80"/>
                <a:gd name="T35" fmla="*/ 1 h 74"/>
                <a:gd name="T36" fmla="*/ 1 w 80"/>
                <a:gd name="T37" fmla="*/ 1 h 74"/>
                <a:gd name="T38" fmla="*/ 1 w 80"/>
                <a:gd name="T39" fmla="*/ 1 h 74"/>
                <a:gd name="T40" fmla="*/ 1 w 80"/>
                <a:gd name="T41" fmla="*/ 1 h 74"/>
                <a:gd name="T42" fmla="*/ 1 w 80"/>
                <a:gd name="T43" fmla="*/ 1 h 74"/>
                <a:gd name="T44" fmla="*/ 1 w 80"/>
                <a:gd name="T45" fmla="*/ 1 h 74"/>
                <a:gd name="T46" fmla="*/ 1 w 80"/>
                <a:gd name="T47" fmla="*/ 1 h 74"/>
                <a:gd name="T48" fmla="*/ 1 w 80"/>
                <a:gd name="T49" fmla="*/ 0 h 74"/>
                <a:gd name="T50" fmla="*/ 1 w 80"/>
                <a:gd name="T51" fmla="*/ 1 h 74"/>
                <a:gd name="T52" fmla="*/ 1 w 80"/>
                <a:gd name="T53" fmla="*/ 1 h 74"/>
                <a:gd name="T54" fmla="*/ 1 w 80"/>
                <a:gd name="T55" fmla="*/ 1 h 74"/>
                <a:gd name="T56" fmla="*/ 1 w 80"/>
                <a:gd name="T57" fmla="*/ 1 h 74"/>
                <a:gd name="T58" fmla="*/ 1 w 80"/>
                <a:gd name="T59" fmla="*/ 1 h 74"/>
                <a:gd name="T60" fmla="*/ 1 w 80"/>
                <a:gd name="T61" fmla="*/ 1 h 74"/>
                <a:gd name="T62" fmla="*/ 1 w 80"/>
                <a:gd name="T63" fmla="*/ 1 h 74"/>
                <a:gd name="T64" fmla="*/ 1 w 80"/>
                <a:gd name="T65" fmla="*/ 1 h 74"/>
                <a:gd name="T66" fmla="*/ 1 w 80"/>
                <a:gd name="T67" fmla="*/ 1 h 74"/>
                <a:gd name="T68" fmla="*/ 1 w 80"/>
                <a:gd name="T69" fmla="*/ 1 h 74"/>
                <a:gd name="T70" fmla="*/ 1 w 80"/>
                <a:gd name="T71" fmla="*/ 1 h 74"/>
                <a:gd name="T72" fmla="*/ 1 w 80"/>
                <a:gd name="T73" fmla="*/ 1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74"/>
                <a:gd name="T113" fmla="*/ 80 w 80"/>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74">
                  <a:moveTo>
                    <a:pt x="77" y="52"/>
                  </a:moveTo>
                  <a:lnTo>
                    <a:pt x="71" y="56"/>
                  </a:lnTo>
                  <a:lnTo>
                    <a:pt x="71" y="59"/>
                  </a:lnTo>
                  <a:lnTo>
                    <a:pt x="67" y="65"/>
                  </a:lnTo>
                  <a:lnTo>
                    <a:pt x="64" y="71"/>
                  </a:lnTo>
                  <a:lnTo>
                    <a:pt x="58" y="71"/>
                  </a:lnTo>
                  <a:lnTo>
                    <a:pt x="49" y="74"/>
                  </a:lnTo>
                  <a:lnTo>
                    <a:pt x="45" y="74"/>
                  </a:lnTo>
                  <a:lnTo>
                    <a:pt x="41" y="74"/>
                  </a:lnTo>
                  <a:lnTo>
                    <a:pt x="32" y="74"/>
                  </a:lnTo>
                  <a:lnTo>
                    <a:pt x="28" y="74"/>
                  </a:lnTo>
                  <a:lnTo>
                    <a:pt x="19" y="71"/>
                  </a:lnTo>
                  <a:lnTo>
                    <a:pt x="13" y="65"/>
                  </a:lnTo>
                  <a:lnTo>
                    <a:pt x="10" y="59"/>
                  </a:lnTo>
                  <a:lnTo>
                    <a:pt x="6" y="52"/>
                  </a:lnTo>
                  <a:lnTo>
                    <a:pt x="0" y="46"/>
                  </a:lnTo>
                  <a:lnTo>
                    <a:pt x="0" y="39"/>
                  </a:lnTo>
                  <a:lnTo>
                    <a:pt x="0" y="30"/>
                  </a:lnTo>
                  <a:lnTo>
                    <a:pt x="6" y="22"/>
                  </a:lnTo>
                  <a:lnTo>
                    <a:pt x="10" y="18"/>
                  </a:lnTo>
                  <a:lnTo>
                    <a:pt x="13" y="11"/>
                  </a:lnTo>
                  <a:lnTo>
                    <a:pt x="19" y="7"/>
                  </a:lnTo>
                  <a:lnTo>
                    <a:pt x="28" y="4"/>
                  </a:lnTo>
                  <a:lnTo>
                    <a:pt x="32" y="4"/>
                  </a:lnTo>
                  <a:lnTo>
                    <a:pt x="41" y="0"/>
                  </a:lnTo>
                  <a:lnTo>
                    <a:pt x="45" y="4"/>
                  </a:lnTo>
                  <a:lnTo>
                    <a:pt x="52" y="4"/>
                  </a:lnTo>
                  <a:lnTo>
                    <a:pt x="64" y="7"/>
                  </a:lnTo>
                  <a:lnTo>
                    <a:pt x="67" y="11"/>
                  </a:lnTo>
                  <a:lnTo>
                    <a:pt x="71" y="18"/>
                  </a:lnTo>
                  <a:lnTo>
                    <a:pt x="77" y="22"/>
                  </a:lnTo>
                  <a:lnTo>
                    <a:pt x="77" y="30"/>
                  </a:lnTo>
                  <a:lnTo>
                    <a:pt x="80" y="39"/>
                  </a:lnTo>
                  <a:lnTo>
                    <a:pt x="80" y="43"/>
                  </a:lnTo>
                  <a:lnTo>
                    <a:pt x="77" y="43"/>
                  </a:lnTo>
                  <a:lnTo>
                    <a:pt x="77" y="46"/>
                  </a:lnTo>
                  <a:lnTo>
                    <a:pt x="77" y="52"/>
                  </a:lnTo>
                  <a:close/>
                </a:path>
              </a:pathLst>
            </a:custGeom>
            <a:solidFill>
              <a:srgbClr val="E87B14"/>
            </a:solidFill>
            <a:ln w="9525">
              <a:noFill/>
              <a:round/>
              <a:headEnd/>
              <a:tailEnd/>
            </a:ln>
          </p:spPr>
          <p:txBody>
            <a:bodyPr/>
            <a:lstStyle/>
            <a:p>
              <a:endParaRPr lang="sv-SE">
                <a:latin typeface="+mj-lt"/>
              </a:endParaRPr>
            </a:p>
          </p:txBody>
        </p:sp>
        <p:sp>
          <p:nvSpPr>
            <p:cNvPr id="26701" name="Freeform 81"/>
            <p:cNvSpPr>
              <a:spLocks/>
            </p:cNvSpPr>
            <p:nvPr/>
          </p:nvSpPr>
          <p:spPr bwMode="auto">
            <a:xfrm>
              <a:off x="1928" y="2658"/>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52"/>
                  </a:moveTo>
                  <a:lnTo>
                    <a:pt x="71" y="56"/>
                  </a:lnTo>
                  <a:lnTo>
                    <a:pt x="71" y="60"/>
                  </a:lnTo>
                  <a:lnTo>
                    <a:pt x="67" y="64"/>
                  </a:lnTo>
                  <a:lnTo>
                    <a:pt x="62" y="69"/>
                  </a:lnTo>
                  <a:lnTo>
                    <a:pt x="56" y="69"/>
                  </a:lnTo>
                  <a:lnTo>
                    <a:pt x="52" y="73"/>
                  </a:lnTo>
                  <a:lnTo>
                    <a:pt x="43" y="73"/>
                  </a:lnTo>
                  <a:lnTo>
                    <a:pt x="39" y="73"/>
                  </a:lnTo>
                  <a:lnTo>
                    <a:pt x="32" y="73"/>
                  </a:lnTo>
                  <a:lnTo>
                    <a:pt x="26" y="73"/>
                  </a:lnTo>
                  <a:lnTo>
                    <a:pt x="19" y="69"/>
                  </a:lnTo>
                  <a:lnTo>
                    <a:pt x="15" y="64"/>
                  </a:lnTo>
                  <a:lnTo>
                    <a:pt x="8" y="60"/>
                  </a:lnTo>
                  <a:lnTo>
                    <a:pt x="4" y="52"/>
                  </a:lnTo>
                  <a:lnTo>
                    <a:pt x="4" y="47"/>
                  </a:lnTo>
                  <a:lnTo>
                    <a:pt x="0" y="39"/>
                  </a:lnTo>
                  <a:lnTo>
                    <a:pt x="4" y="28"/>
                  </a:lnTo>
                  <a:lnTo>
                    <a:pt x="4" y="25"/>
                  </a:lnTo>
                  <a:lnTo>
                    <a:pt x="8" y="17"/>
                  </a:lnTo>
                  <a:lnTo>
                    <a:pt x="15" y="12"/>
                  </a:lnTo>
                  <a:lnTo>
                    <a:pt x="19" y="8"/>
                  </a:lnTo>
                  <a:lnTo>
                    <a:pt x="26" y="4"/>
                  </a:lnTo>
                  <a:lnTo>
                    <a:pt x="32" y="4"/>
                  </a:lnTo>
                  <a:lnTo>
                    <a:pt x="39" y="0"/>
                  </a:lnTo>
                  <a:lnTo>
                    <a:pt x="49" y="4"/>
                  </a:lnTo>
                  <a:lnTo>
                    <a:pt x="52" y="4"/>
                  </a:lnTo>
                  <a:lnTo>
                    <a:pt x="62" y="8"/>
                  </a:lnTo>
                  <a:lnTo>
                    <a:pt x="67" y="12"/>
                  </a:lnTo>
                  <a:lnTo>
                    <a:pt x="71" y="17"/>
                  </a:lnTo>
                  <a:lnTo>
                    <a:pt x="75" y="25"/>
                  </a:lnTo>
                  <a:lnTo>
                    <a:pt x="75" y="28"/>
                  </a:lnTo>
                  <a:lnTo>
                    <a:pt x="75" y="39"/>
                  </a:lnTo>
                  <a:lnTo>
                    <a:pt x="75" y="43"/>
                  </a:lnTo>
                  <a:lnTo>
                    <a:pt x="75" y="47"/>
                  </a:lnTo>
                  <a:lnTo>
                    <a:pt x="75" y="52"/>
                  </a:lnTo>
                  <a:close/>
                </a:path>
              </a:pathLst>
            </a:custGeom>
            <a:solidFill>
              <a:srgbClr val="DC2B19"/>
            </a:solidFill>
            <a:ln w="9525">
              <a:noFill/>
              <a:round/>
              <a:headEnd/>
              <a:tailEnd/>
            </a:ln>
          </p:spPr>
          <p:txBody>
            <a:bodyPr/>
            <a:lstStyle/>
            <a:p>
              <a:endParaRPr lang="sv-SE">
                <a:latin typeface="+mj-lt"/>
              </a:endParaRPr>
            </a:p>
          </p:txBody>
        </p:sp>
        <p:sp>
          <p:nvSpPr>
            <p:cNvPr id="26702" name="Freeform 82"/>
            <p:cNvSpPr>
              <a:spLocks/>
            </p:cNvSpPr>
            <p:nvPr/>
          </p:nvSpPr>
          <p:spPr bwMode="auto">
            <a:xfrm>
              <a:off x="1928" y="2658"/>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52"/>
                  </a:moveTo>
                  <a:lnTo>
                    <a:pt x="71" y="56"/>
                  </a:lnTo>
                  <a:lnTo>
                    <a:pt x="71" y="60"/>
                  </a:lnTo>
                  <a:lnTo>
                    <a:pt x="67" y="64"/>
                  </a:lnTo>
                  <a:lnTo>
                    <a:pt x="62" y="69"/>
                  </a:lnTo>
                  <a:lnTo>
                    <a:pt x="56" y="69"/>
                  </a:lnTo>
                  <a:lnTo>
                    <a:pt x="52" y="73"/>
                  </a:lnTo>
                  <a:lnTo>
                    <a:pt x="43" y="73"/>
                  </a:lnTo>
                  <a:lnTo>
                    <a:pt x="39" y="73"/>
                  </a:lnTo>
                  <a:lnTo>
                    <a:pt x="32" y="73"/>
                  </a:lnTo>
                  <a:lnTo>
                    <a:pt x="26" y="73"/>
                  </a:lnTo>
                  <a:lnTo>
                    <a:pt x="19" y="69"/>
                  </a:lnTo>
                  <a:lnTo>
                    <a:pt x="15" y="64"/>
                  </a:lnTo>
                  <a:lnTo>
                    <a:pt x="8" y="60"/>
                  </a:lnTo>
                  <a:lnTo>
                    <a:pt x="4" y="52"/>
                  </a:lnTo>
                  <a:lnTo>
                    <a:pt x="4" y="47"/>
                  </a:lnTo>
                  <a:lnTo>
                    <a:pt x="0" y="39"/>
                  </a:lnTo>
                  <a:lnTo>
                    <a:pt x="4" y="28"/>
                  </a:lnTo>
                  <a:lnTo>
                    <a:pt x="4" y="25"/>
                  </a:lnTo>
                  <a:lnTo>
                    <a:pt x="8" y="17"/>
                  </a:lnTo>
                  <a:lnTo>
                    <a:pt x="15" y="12"/>
                  </a:lnTo>
                  <a:lnTo>
                    <a:pt x="19" y="8"/>
                  </a:lnTo>
                  <a:lnTo>
                    <a:pt x="26" y="4"/>
                  </a:lnTo>
                  <a:lnTo>
                    <a:pt x="32" y="4"/>
                  </a:lnTo>
                  <a:lnTo>
                    <a:pt x="39" y="0"/>
                  </a:lnTo>
                  <a:lnTo>
                    <a:pt x="49" y="4"/>
                  </a:lnTo>
                  <a:lnTo>
                    <a:pt x="52" y="4"/>
                  </a:lnTo>
                  <a:lnTo>
                    <a:pt x="62" y="8"/>
                  </a:lnTo>
                  <a:lnTo>
                    <a:pt x="67" y="12"/>
                  </a:lnTo>
                  <a:lnTo>
                    <a:pt x="71" y="17"/>
                  </a:lnTo>
                  <a:lnTo>
                    <a:pt x="75" y="25"/>
                  </a:lnTo>
                  <a:lnTo>
                    <a:pt x="75" y="28"/>
                  </a:lnTo>
                  <a:lnTo>
                    <a:pt x="75" y="39"/>
                  </a:lnTo>
                  <a:lnTo>
                    <a:pt x="75" y="43"/>
                  </a:lnTo>
                  <a:lnTo>
                    <a:pt x="75" y="47"/>
                  </a:lnTo>
                  <a:lnTo>
                    <a:pt x="75" y="52"/>
                  </a:lnTo>
                  <a:close/>
                </a:path>
              </a:pathLst>
            </a:custGeom>
            <a:solidFill>
              <a:srgbClr val="E87B14"/>
            </a:solidFill>
            <a:ln w="9525">
              <a:noFill/>
              <a:round/>
              <a:headEnd/>
              <a:tailEnd/>
            </a:ln>
          </p:spPr>
          <p:txBody>
            <a:bodyPr/>
            <a:lstStyle/>
            <a:p>
              <a:endParaRPr lang="sv-SE">
                <a:latin typeface="+mj-lt"/>
              </a:endParaRPr>
            </a:p>
          </p:txBody>
        </p:sp>
        <p:sp>
          <p:nvSpPr>
            <p:cNvPr id="26703" name="Freeform 83"/>
            <p:cNvSpPr>
              <a:spLocks/>
            </p:cNvSpPr>
            <p:nvPr/>
          </p:nvSpPr>
          <p:spPr bwMode="auto">
            <a:xfrm>
              <a:off x="1679" y="2772"/>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w 75"/>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3"/>
                <a:gd name="T113" fmla="*/ 75 w 7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3">
                  <a:moveTo>
                    <a:pt x="69" y="53"/>
                  </a:moveTo>
                  <a:lnTo>
                    <a:pt x="69" y="56"/>
                  </a:lnTo>
                  <a:lnTo>
                    <a:pt x="65" y="60"/>
                  </a:lnTo>
                  <a:lnTo>
                    <a:pt x="62" y="64"/>
                  </a:lnTo>
                  <a:lnTo>
                    <a:pt x="58" y="69"/>
                  </a:lnTo>
                  <a:lnTo>
                    <a:pt x="52" y="69"/>
                  </a:lnTo>
                  <a:lnTo>
                    <a:pt x="49" y="73"/>
                  </a:lnTo>
                  <a:lnTo>
                    <a:pt x="39" y="73"/>
                  </a:lnTo>
                  <a:lnTo>
                    <a:pt x="34" y="73"/>
                  </a:lnTo>
                  <a:lnTo>
                    <a:pt x="26" y="73"/>
                  </a:lnTo>
                  <a:lnTo>
                    <a:pt x="23" y="73"/>
                  </a:lnTo>
                  <a:lnTo>
                    <a:pt x="13" y="69"/>
                  </a:lnTo>
                  <a:lnTo>
                    <a:pt x="10" y="64"/>
                  </a:lnTo>
                  <a:lnTo>
                    <a:pt x="6" y="56"/>
                  </a:lnTo>
                  <a:lnTo>
                    <a:pt x="0" y="53"/>
                  </a:lnTo>
                  <a:lnTo>
                    <a:pt x="0" y="43"/>
                  </a:lnTo>
                  <a:lnTo>
                    <a:pt x="0" y="38"/>
                  </a:lnTo>
                  <a:lnTo>
                    <a:pt x="0" y="28"/>
                  </a:lnTo>
                  <a:lnTo>
                    <a:pt x="0" y="21"/>
                  </a:lnTo>
                  <a:lnTo>
                    <a:pt x="6" y="17"/>
                  </a:lnTo>
                  <a:lnTo>
                    <a:pt x="10" y="12"/>
                  </a:lnTo>
                  <a:lnTo>
                    <a:pt x="13" y="4"/>
                  </a:lnTo>
                  <a:lnTo>
                    <a:pt x="23" y="4"/>
                  </a:lnTo>
                  <a:lnTo>
                    <a:pt x="26" y="0"/>
                  </a:lnTo>
                  <a:lnTo>
                    <a:pt x="34" y="0"/>
                  </a:lnTo>
                  <a:lnTo>
                    <a:pt x="45" y="0"/>
                  </a:lnTo>
                  <a:lnTo>
                    <a:pt x="49" y="4"/>
                  </a:lnTo>
                  <a:lnTo>
                    <a:pt x="58" y="4"/>
                  </a:lnTo>
                  <a:lnTo>
                    <a:pt x="62" y="12"/>
                  </a:lnTo>
                  <a:lnTo>
                    <a:pt x="65" y="17"/>
                  </a:lnTo>
                  <a:lnTo>
                    <a:pt x="69" y="21"/>
                  </a:lnTo>
                  <a:lnTo>
                    <a:pt x="69" y="28"/>
                  </a:lnTo>
                  <a:lnTo>
                    <a:pt x="75" y="38"/>
                  </a:lnTo>
                  <a:lnTo>
                    <a:pt x="75" y="43"/>
                  </a:lnTo>
                  <a:lnTo>
                    <a:pt x="69" y="43"/>
                  </a:lnTo>
                  <a:lnTo>
                    <a:pt x="69" y="47"/>
                  </a:lnTo>
                  <a:lnTo>
                    <a:pt x="69" y="53"/>
                  </a:lnTo>
                  <a:close/>
                </a:path>
              </a:pathLst>
            </a:custGeom>
            <a:solidFill>
              <a:srgbClr val="DC2B19"/>
            </a:solidFill>
            <a:ln w="9525">
              <a:noFill/>
              <a:round/>
              <a:headEnd/>
              <a:tailEnd/>
            </a:ln>
          </p:spPr>
          <p:txBody>
            <a:bodyPr/>
            <a:lstStyle/>
            <a:p>
              <a:endParaRPr lang="sv-SE">
                <a:latin typeface="+mj-lt"/>
              </a:endParaRPr>
            </a:p>
          </p:txBody>
        </p:sp>
        <p:sp>
          <p:nvSpPr>
            <p:cNvPr id="26704" name="Freeform 84"/>
            <p:cNvSpPr>
              <a:spLocks/>
            </p:cNvSpPr>
            <p:nvPr/>
          </p:nvSpPr>
          <p:spPr bwMode="auto">
            <a:xfrm>
              <a:off x="1679" y="2772"/>
              <a:ext cx="37" cy="36"/>
            </a:xfrm>
            <a:custGeom>
              <a:avLst/>
              <a:gdLst>
                <a:gd name="T0" fmla="*/ 0 w 75"/>
                <a:gd name="T1" fmla="*/ 0 h 73"/>
                <a:gd name="T2" fmla="*/ 0 w 75"/>
                <a:gd name="T3" fmla="*/ 0 h 73"/>
                <a:gd name="T4" fmla="*/ 0 w 75"/>
                <a:gd name="T5" fmla="*/ 0 h 73"/>
                <a:gd name="T6" fmla="*/ 0 w 75"/>
                <a:gd name="T7" fmla="*/ 0 h 73"/>
                <a:gd name="T8" fmla="*/ 0 w 75"/>
                <a:gd name="T9" fmla="*/ 0 h 73"/>
                <a:gd name="T10" fmla="*/ 0 w 75"/>
                <a:gd name="T11" fmla="*/ 0 h 73"/>
                <a:gd name="T12" fmla="*/ 0 w 75"/>
                <a:gd name="T13" fmla="*/ 0 h 73"/>
                <a:gd name="T14" fmla="*/ 0 w 75"/>
                <a:gd name="T15" fmla="*/ 0 h 73"/>
                <a:gd name="T16" fmla="*/ 0 w 75"/>
                <a:gd name="T17" fmla="*/ 0 h 73"/>
                <a:gd name="T18" fmla="*/ 0 w 75"/>
                <a:gd name="T19" fmla="*/ 0 h 73"/>
                <a:gd name="T20" fmla="*/ 0 w 75"/>
                <a:gd name="T21" fmla="*/ 0 h 73"/>
                <a:gd name="T22" fmla="*/ 0 w 75"/>
                <a:gd name="T23" fmla="*/ 0 h 73"/>
                <a:gd name="T24" fmla="*/ 0 w 75"/>
                <a:gd name="T25" fmla="*/ 0 h 73"/>
                <a:gd name="T26" fmla="*/ 0 w 75"/>
                <a:gd name="T27" fmla="*/ 0 h 73"/>
                <a:gd name="T28" fmla="*/ 0 w 75"/>
                <a:gd name="T29" fmla="*/ 0 h 73"/>
                <a:gd name="T30" fmla="*/ 0 w 75"/>
                <a:gd name="T31" fmla="*/ 0 h 73"/>
                <a:gd name="T32" fmla="*/ 0 w 75"/>
                <a:gd name="T33" fmla="*/ 0 h 73"/>
                <a:gd name="T34" fmla="*/ 0 w 75"/>
                <a:gd name="T35" fmla="*/ 0 h 73"/>
                <a:gd name="T36" fmla="*/ 0 w 75"/>
                <a:gd name="T37" fmla="*/ 0 h 73"/>
                <a:gd name="T38" fmla="*/ 0 w 75"/>
                <a:gd name="T39" fmla="*/ 0 h 73"/>
                <a:gd name="T40" fmla="*/ 0 w 75"/>
                <a:gd name="T41" fmla="*/ 0 h 73"/>
                <a:gd name="T42" fmla="*/ 0 w 75"/>
                <a:gd name="T43" fmla="*/ 0 h 73"/>
                <a:gd name="T44" fmla="*/ 0 w 75"/>
                <a:gd name="T45" fmla="*/ 0 h 73"/>
                <a:gd name="T46" fmla="*/ 0 w 75"/>
                <a:gd name="T47" fmla="*/ 0 h 73"/>
                <a:gd name="T48" fmla="*/ 0 w 75"/>
                <a:gd name="T49" fmla="*/ 0 h 73"/>
                <a:gd name="T50" fmla="*/ 0 w 75"/>
                <a:gd name="T51" fmla="*/ 0 h 73"/>
                <a:gd name="T52" fmla="*/ 0 w 75"/>
                <a:gd name="T53" fmla="*/ 0 h 73"/>
                <a:gd name="T54" fmla="*/ 0 w 75"/>
                <a:gd name="T55" fmla="*/ 0 h 73"/>
                <a:gd name="T56" fmla="*/ 0 w 75"/>
                <a:gd name="T57" fmla="*/ 0 h 73"/>
                <a:gd name="T58" fmla="*/ 0 w 75"/>
                <a:gd name="T59" fmla="*/ 0 h 73"/>
                <a:gd name="T60" fmla="*/ 0 w 75"/>
                <a:gd name="T61" fmla="*/ 0 h 73"/>
                <a:gd name="T62" fmla="*/ 0 w 75"/>
                <a:gd name="T63" fmla="*/ 0 h 73"/>
                <a:gd name="T64" fmla="*/ 0 w 75"/>
                <a:gd name="T65" fmla="*/ 0 h 73"/>
                <a:gd name="T66" fmla="*/ 0 w 75"/>
                <a:gd name="T67" fmla="*/ 0 h 73"/>
                <a:gd name="T68" fmla="*/ 0 w 75"/>
                <a:gd name="T69" fmla="*/ 0 h 73"/>
                <a:gd name="T70" fmla="*/ 0 w 75"/>
                <a:gd name="T71" fmla="*/ 0 h 73"/>
                <a:gd name="T72" fmla="*/ 0 w 75"/>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3"/>
                <a:gd name="T113" fmla="*/ 75 w 7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3">
                  <a:moveTo>
                    <a:pt x="69" y="53"/>
                  </a:moveTo>
                  <a:lnTo>
                    <a:pt x="69" y="56"/>
                  </a:lnTo>
                  <a:lnTo>
                    <a:pt x="65" y="60"/>
                  </a:lnTo>
                  <a:lnTo>
                    <a:pt x="62" y="64"/>
                  </a:lnTo>
                  <a:lnTo>
                    <a:pt x="58" y="69"/>
                  </a:lnTo>
                  <a:lnTo>
                    <a:pt x="52" y="69"/>
                  </a:lnTo>
                  <a:lnTo>
                    <a:pt x="49" y="73"/>
                  </a:lnTo>
                  <a:lnTo>
                    <a:pt x="39" y="73"/>
                  </a:lnTo>
                  <a:lnTo>
                    <a:pt x="34" y="73"/>
                  </a:lnTo>
                  <a:lnTo>
                    <a:pt x="26" y="73"/>
                  </a:lnTo>
                  <a:lnTo>
                    <a:pt x="23" y="73"/>
                  </a:lnTo>
                  <a:lnTo>
                    <a:pt x="13" y="69"/>
                  </a:lnTo>
                  <a:lnTo>
                    <a:pt x="10" y="64"/>
                  </a:lnTo>
                  <a:lnTo>
                    <a:pt x="6" y="56"/>
                  </a:lnTo>
                  <a:lnTo>
                    <a:pt x="0" y="53"/>
                  </a:lnTo>
                  <a:lnTo>
                    <a:pt x="0" y="43"/>
                  </a:lnTo>
                  <a:lnTo>
                    <a:pt x="0" y="38"/>
                  </a:lnTo>
                  <a:lnTo>
                    <a:pt x="0" y="28"/>
                  </a:lnTo>
                  <a:lnTo>
                    <a:pt x="0" y="21"/>
                  </a:lnTo>
                  <a:lnTo>
                    <a:pt x="6" y="17"/>
                  </a:lnTo>
                  <a:lnTo>
                    <a:pt x="10" y="12"/>
                  </a:lnTo>
                  <a:lnTo>
                    <a:pt x="13" y="4"/>
                  </a:lnTo>
                  <a:lnTo>
                    <a:pt x="23" y="4"/>
                  </a:lnTo>
                  <a:lnTo>
                    <a:pt x="26" y="0"/>
                  </a:lnTo>
                  <a:lnTo>
                    <a:pt x="34" y="0"/>
                  </a:lnTo>
                  <a:lnTo>
                    <a:pt x="45" y="0"/>
                  </a:lnTo>
                  <a:lnTo>
                    <a:pt x="49" y="4"/>
                  </a:lnTo>
                  <a:lnTo>
                    <a:pt x="58" y="4"/>
                  </a:lnTo>
                  <a:lnTo>
                    <a:pt x="62" y="12"/>
                  </a:lnTo>
                  <a:lnTo>
                    <a:pt x="65" y="17"/>
                  </a:lnTo>
                  <a:lnTo>
                    <a:pt x="69" y="21"/>
                  </a:lnTo>
                  <a:lnTo>
                    <a:pt x="69" y="28"/>
                  </a:lnTo>
                  <a:lnTo>
                    <a:pt x="75" y="38"/>
                  </a:lnTo>
                  <a:lnTo>
                    <a:pt x="75" y="43"/>
                  </a:lnTo>
                  <a:lnTo>
                    <a:pt x="69" y="43"/>
                  </a:lnTo>
                  <a:lnTo>
                    <a:pt x="69" y="47"/>
                  </a:lnTo>
                  <a:lnTo>
                    <a:pt x="69" y="53"/>
                  </a:lnTo>
                  <a:close/>
                </a:path>
              </a:pathLst>
            </a:custGeom>
            <a:solidFill>
              <a:srgbClr val="E87B14"/>
            </a:solidFill>
            <a:ln w="9525">
              <a:noFill/>
              <a:round/>
              <a:headEnd/>
              <a:tailEnd/>
            </a:ln>
          </p:spPr>
          <p:txBody>
            <a:bodyPr/>
            <a:lstStyle/>
            <a:p>
              <a:endParaRPr lang="sv-SE">
                <a:latin typeface="+mj-lt"/>
              </a:endParaRPr>
            </a:p>
          </p:txBody>
        </p:sp>
      </p:grpSp>
      <p:pic>
        <p:nvPicPr>
          <p:cNvPr id="26640" name="Picture 89"/>
          <p:cNvPicPr>
            <a:picLocks noChangeAspect="1" noChangeArrowheads="1"/>
          </p:cNvPicPr>
          <p:nvPr/>
        </p:nvPicPr>
        <p:blipFill>
          <a:blip r:embed="rId9" cstate="print"/>
          <a:srcRect/>
          <a:stretch>
            <a:fillRect/>
          </a:stretch>
        </p:blipFill>
        <p:spPr bwMode="auto">
          <a:xfrm>
            <a:off x="1372415" y="2311427"/>
            <a:ext cx="1274675" cy="3031049"/>
          </a:xfrm>
          <a:prstGeom prst="rect">
            <a:avLst/>
          </a:prstGeom>
          <a:noFill/>
          <a:ln w="9525">
            <a:noFill/>
            <a:miter lim="800000"/>
            <a:headEnd/>
            <a:tailEnd/>
          </a:ln>
        </p:spPr>
      </p:pic>
      <p:sp>
        <p:nvSpPr>
          <p:cNvPr id="26641" name="Line 28"/>
          <p:cNvSpPr>
            <a:spLocks noChangeShapeType="1"/>
          </p:cNvSpPr>
          <p:nvPr/>
        </p:nvSpPr>
        <p:spPr bwMode="auto">
          <a:xfrm>
            <a:off x="4844854" y="5725314"/>
            <a:ext cx="0" cy="149681"/>
          </a:xfrm>
          <a:prstGeom prst="line">
            <a:avLst/>
          </a:prstGeom>
          <a:noFill/>
          <a:ln w="19050">
            <a:solidFill>
              <a:schemeClr val="tx1"/>
            </a:solidFill>
            <a:round/>
            <a:headEnd/>
            <a:tailEnd/>
          </a:ln>
        </p:spPr>
        <p:txBody>
          <a:bodyPr lIns="80128" tIns="40065" rIns="80128" bIns="40065"/>
          <a:lstStyle/>
          <a:p>
            <a:endParaRPr lang="sv-SE">
              <a:latin typeface="+mj-lt"/>
            </a:endParaRPr>
          </a:p>
        </p:txBody>
      </p:sp>
      <p:sp>
        <p:nvSpPr>
          <p:cNvPr id="26642" name="textruta 102"/>
          <p:cNvSpPr txBox="1">
            <a:spLocks noChangeArrowheads="1"/>
          </p:cNvSpPr>
          <p:nvPr/>
        </p:nvSpPr>
        <p:spPr bwMode="auto">
          <a:xfrm>
            <a:off x="638017" y="1118294"/>
            <a:ext cx="2127175" cy="306559"/>
          </a:xfrm>
          <a:prstGeom prst="rect">
            <a:avLst/>
          </a:prstGeom>
          <a:noFill/>
          <a:ln w="9525">
            <a:solidFill>
              <a:schemeClr val="tx1"/>
            </a:solidFill>
            <a:miter lim="800000"/>
            <a:headEnd/>
            <a:tailEnd/>
          </a:ln>
        </p:spPr>
        <p:txBody>
          <a:bodyPr lIns="80128" tIns="40065" rIns="80128" bIns="40065">
            <a:spAutoFit/>
          </a:bodyPr>
          <a:lstStyle/>
          <a:p>
            <a:r>
              <a:rPr lang="sv-SE" sz="1400">
                <a:latin typeface="+mj-lt"/>
              </a:rPr>
              <a:t>Kunskapsuppbyggnad</a:t>
            </a:r>
          </a:p>
        </p:txBody>
      </p:sp>
      <p:sp>
        <p:nvSpPr>
          <p:cNvPr id="26643" name="Rectangle 9"/>
          <p:cNvSpPr>
            <a:spLocks noChangeArrowheads="1"/>
          </p:cNvSpPr>
          <p:nvPr/>
        </p:nvSpPr>
        <p:spPr bwMode="auto">
          <a:xfrm>
            <a:off x="1323546" y="5392849"/>
            <a:ext cx="1101264" cy="369332"/>
          </a:xfrm>
          <a:prstGeom prst="rect">
            <a:avLst/>
          </a:prstGeom>
          <a:noFill/>
          <a:ln w="9525">
            <a:noFill/>
            <a:miter lim="800000"/>
            <a:headEnd/>
            <a:tailEnd/>
          </a:ln>
        </p:spPr>
        <p:txBody>
          <a:bodyPr wrap="none" lIns="0" tIns="0" rIns="0" bIns="0">
            <a:spAutoFit/>
          </a:bodyPr>
          <a:lstStyle/>
          <a:p>
            <a:r>
              <a:rPr lang="sv-SE" sz="1200">
                <a:solidFill>
                  <a:srgbClr val="000000"/>
                </a:solidFill>
                <a:latin typeface="+mj-lt"/>
              </a:rPr>
              <a:t>Översiktsstudier</a:t>
            </a:r>
          </a:p>
          <a:p>
            <a:r>
              <a:rPr lang="sv-SE" sz="1200">
                <a:solidFill>
                  <a:srgbClr val="000000"/>
                </a:solidFill>
                <a:latin typeface="+mj-lt"/>
              </a:rPr>
              <a:t>1997-1999</a:t>
            </a:r>
            <a:endParaRPr lang="sv-SE" sz="1200">
              <a:latin typeface="+mj-lt"/>
            </a:endParaRPr>
          </a:p>
        </p:txBody>
      </p:sp>
      <p:sp>
        <p:nvSpPr>
          <p:cNvPr id="26644" name="textruta 104"/>
          <p:cNvSpPr txBox="1">
            <a:spLocks noChangeArrowheads="1"/>
          </p:cNvSpPr>
          <p:nvPr/>
        </p:nvSpPr>
        <p:spPr bwMode="auto">
          <a:xfrm>
            <a:off x="3655700" y="1112537"/>
            <a:ext cx="2127174" cy="306559"/>
          </a:xfrm>
          <a:prstGeom prst="rect">
            <a:avLst/>
          </a:prstGeom>
          <a:noFill/>
          <a:ln w="9525">
            <a:solidFill>
              <a:schemeClr val="tx1"/>
            </a:solidFill>
            <a:miter lim="800000"/>
            <a:headEnd/>
            <a:tailEnd/>
          </a:ln>
        </p:spPr>
        <p:txBody>
          <a:bodyPr lIns="80128" tIns="40065" rIns="80128" bIns="40065">
            <a:spAutoFit/>
          </a:bodyPr>
          <a:lstStyle/>
          <a:p>
            <a:r>
              <a:rPr lang="sv-SE" sz="1400">
                <a:latin typeface="+mj-lt"/>
              </a:rPr>
              <a:t>Lokaliseringsprocess</a:t>
            </a:r>
          </a:p>
        </p:txBody>
      </p:sp>
    </p:spTree>
    <p:extLst>
      <p:ext uri="{BB962C8B-B14F-4D97-AF65-F5344CB8AC3E}">
        <p14:creationId xmlns:p14="http://schemas.microsoft.com/office/powerpoint/2010/main" xmlns="" val="3106195259"/>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InTRTaTT02AMw09ZAdiK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rrFQ_wgh0aU4kK53.._I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klNU7avM0W9KmJRrASO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fGOJD8e80a3XCmnMuDl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H04EvA_4EOMgNWeXG2sm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sxmB6TgkGBj5Jce5L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DD0l5CWOEq2IQeAg18N7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p62DCfppEyDYB_3_uOlN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PKn03xt8kmEj6NYg3cU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DySNvZDQEu0uBC3xNo5l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vU4RWz4uEmQw2.tjq1.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8oxeomEkSOzCwKzN0vB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9L6t1xNe02Np1JBw.Eg5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1RTFdwZ50uYZxwbcd5N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5dIQu0u4oEqeINirUpzl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HXX_6wLA0qgiV3YfBzC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rbXgl19Okq6zqCjflQ0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9rGeAqvREaD2x4Mn9CV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lZmKhFATEe1U0O0UAcg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HXX_6wLA0qgiV3YfBzC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Gx913iwskqY_bop8XgW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n980NMbVk23drR0D1q7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vsarKQaXSk._shbDvtEx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HXX_6wLA0qgiV3YfBzC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Ej51cVUjE6GijcGvN.Y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HXX_6wLA0qgiV3YfBzC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HXX_6wLA0qgiV3YfBzC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Gx913iwskqY_bop8Xg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sGEQ523ekuNeOgtKNWE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VKAe0dsdEm4nl.X3Ata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r0SrQduUOrK7D69KuR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SAv6laE5E.GoCqd7UhE2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CyBORE6zUedUPw0WmGh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pDq6DWHmEmtjBFlPlDuLQ"/>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B_tema vit">
  <a:themeElements>
    <a:clrScheme name="SKB_Färg ver 3">
      <a:dk1>
        <a:sysClr val="windowText" lastClr="000000"/>
      </a:dk1>
      <a:lt1>
        <a:sysClr val="window" lastClr="FFFFFF"/>
      </a:lt1>
      <a:dk2>
        <a:srgbClr val="1F497D"/>
      </a:dk2>
      <a:lt2>
        <a:srgbClr val="EEECE1"/>
      </a:lt2>
      <a:accent1>
        <a:srgbClr val="FF0000"/>
      </a:accent1>
      <a:accent2>
        <a:srgbClr val="376092"/>
      </a:accent2>
      <a:accent3>
        <a:srgbClr val="93CDDD"/>
      </a:accent3>
      <a:accent4>
        <a:srgbClr val="77933C"/>
      </a:accent4>
      <a:accent5>
        <a:srgbClr val="F7923F"/>
      </a:accent5>
      <a:accent6>
        <a:srgbClr val="0D0D0D"/>
      </a:accent6>
      <a:hlink>
        <a:srgbClr val="0000FF"/>
      </a:hlink>
      <a:folHlink>
        <a:srgbClr val="800080"/>
      </a:folHlink>
    </a:clrScheme>
    <a:fontScheme name="SKB Grafisk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50800" dist="38100" dir="2700000" algn="tl" rotWithShape="0">
            <a:prstClr val="black">
              <a:alpha val="40000"/>
            </a:prstClr>
          </a:outerShdw>
        </a:effectLst>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932</Words>
  <Application>Microsoft Office PowerPoint</Application>
  <PresentationFormat>Bildspel på skärmen (4:3)</PresentationFormat>
  <Paragraphs>274</Paragraphs>
  <Slides>20</Slides>
  <Notes>9</Notes>
  <HiddenSlides>0</HiddenSlides>
  <MMClips>0</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23" baseType="lpstr">
      <vt:lpstr>Office-tema</vt:lpstr>
      <vt:lpstr>SKB_tema vit</vt:lpstr>
      <vt:lpstr>think-cell Slide</vt:lpstr>
      <vt:lpstr>Svensk Kärnbränslehantering AB</vt:lpstr>
      <vt:lpstr>Vårt uppdrag</vt:lpstr>
      <vt:lpstr>Tydligt ansvar och god finansiering</vt:lpstr>
      <vt:lpstr>Använt kärnbränsle och radioaktivt avfall  AKA-utredningen – förslag 1976</vt:lpstr>
      <vt:lpstr>Olika slags avfall – olika lösningar</vt:lpstr>
      <vt:lpstr>Det svenska systemet</vt:lpstr>
      <vt:lpstr>SKB:s metod</vt:lpstr>
      <vt:lpstr>Kvarvarande teknikutveckling</vt:lpstr>
      <vt:lpstr>Vägen till ett slutförvar för använt kärnbränsle</vt:lpstr>
      <vt:lpstr>4:juni 2009 - Framsidan på två regionala/lokala tidningar</vt:lpstr>
      <vt:lpstr>Opinionsundersökning i Östhammar</vt:lpstr>
      <vt:lpstr>Ansökan om KBS-3 systemet – mars 2011</vt:lpstr>
      <vt:lpstr>Tillståndsprövning enligt Miljöbalken och Kärntekniklagen</vt:lpstr>
      <vt:lpstr>Prövningsprocessen – KBS-3 </vt:lpstr>
      <vt:lpstr>Inkapslingsanläggning vid Clab - Fotomontage</vt:lpstr>
      <vt:lpstr>Rivning av reaktorer</vt:lpstr>
      <vt:lpstr>SFL – långlivat låg- och medelaktivt avfall</vt:lpstr>
      <vt:lpstr>Referenstidsplan för avveckling av kärnkraftverken (Plan 2013)</vt:lpstr>
      <vt:lpstr>Vårt uppdrag</vt:lpstr>
      <vt:lpstr>Existerande och planerade slutförvar i Forsmark</vt:lpstr>
    </vt:vector>
  </TitlesOfParts>
  <Company>SKB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Svensk Kärnbränslehantering AB</dc:title>
  <dc:creator>Olle Olsson</dc:creator>
  <cp:lastModifiedBy>Inger</cp:lastModifiedBy>
  <cp:revision>21</cp:revision>
  <dcterms:created xsi:type="dcterms:W3CDTF">2014-10-21T12:49:08Z</dcterms:created>
  <dcterms:modified xsi:type="dcterms:W3CDTF">2014-10-23T06:57:43Z</dcterms:modified>
</cp:coreProperties>
</file>