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1" r:id="rId8"/>
    <p:sldMasterId id="2147483648" r:id="rId9"/>
  </p:sldMasterIdLst>
  <p:notesMasterIdLst>
    <p:notesMasterId r:id="rId29"/>
  </p:notesMasterIdLst>
  <p:handoutMasterIdLst>
    <p:handoutMasterId r:id="rId30"/>
  </p:handoutMasterIdLst>
  <p:sldIdLst>
    <p:sldId id="318" r:id="rId10"/>
    <p:sldId id="265" r:id="rId11"/>
    <p:sldId id="266" r:id="rId12"/>
    <p:sldId id="267" r:id="rId13"/>
    <p:sldId id="317" r:id="rId14"/>
    <p:sldId id="305" r:id="rId15"/>
    <p:sldId id="321" r:id="rId16"/>
    <p:sldId id="320" r:id="rId17"/>
    <p:sldId id="279" r:id="rId18"/>
    <p:sldId id="296" r:id="rId19"/>
    <p:sldId id="319" r:id="rId20"/>
    <p:sldId id="322" r:id="rId21"/>
    <p:sldId id="309" r:id="rId22"/>
    <p:sldId id="323" r:id="rId23"/>
    <p:sldId id="312" r:id="rId24"/>
    <p:sldId id="286" r:id="rId25"/>
    <p:sldId id="326" r:id="rId26"/>
    <p:sldId id="327" r:id="rId27"/>
    <p:sldId id="291" r:id="rId28"/>
  </p:sldIdLst>
  <p:sldSz cx="9144000" cy="6858000" type="screen4x3"/>
  <p:notesSz cx="6746875" cy="99139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anose="000004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anose="000004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anose="000004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anose="000004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adeGothic" panose="00000400000000000000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adeGothic" panose="00000400000000000000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adeGothic" panose="00000400000000000000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adeGothic" panose="000004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Vredin Johansson" initials="MVJ" lastIdx="1" clrIdx="0">
    <p:extLst>
      <p:ext uri="{19B8F6BF-5375-455C-9EA6-DF929625EA0E}">
        <p15:presenceInfo xmlns:p15="http://schemas.microsoft.com/office/powerpoint/2012/main" userId="S::maria.vredin-johansson@regeringskansliet.se::9df4e8a2-ee1b-488a-a4b3-ee5387192f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F37"/>
    <a:srgbClr val="AFC3EB"/>
    <a:srgbClr val="E1E8F8"/>
    <a:srgbClr val="042896"/>
    <a:srgbClr val="F1F5FC"/>
    <a:srgbClr val="EBEDFA"/>
    <a:srgbClr val="2862E1"/>
    <a:srgbClr val="032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10DC0-5D65-42AD-8F4A-3BDE04C519A1}" v="16" dt="2020-10-14T11:03:02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>
      <p:cViewPr varScale="1">
        <p:scale>
          <a:sx n="86" d="100"/>
          <a:sy n="86" d="100"/>
        </p:scale>
        <p:origin x="13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AEAF153-37FF-4860-B0A5-C97F289943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638" y="31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584200">
              <a:defRPr sz="1000" i="1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5385E57-000A-4D2A-865B-E9D7D0F123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31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584200">
              <a:defRPr sz="1000" i="1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3EDF522-88E8-46D0-B9C8-B6BE92759F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638" y="9451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584200">
              <a:defRPr sz="1000" i="1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F47CF8D-A258-4943-9B0D-CD5FDB5AE0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51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584200">
              <a:defRPr sz="1000" i="1"/>
            </a:lvl1pPr>
          </a:lstStyle>
          <a:p>
            <a:fld id="{45A921BC-535D-49C0-A065-B6F8BF5B955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808B50B-2547-4880-9D2E-08483A9E92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5400" y="4763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58102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3D80C9-DB81-4F57-9E38-B221198B2C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4763"/>
            <a:ext cx="289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58102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6F72F14-C6F5-4B3B-9E14-EA44F3B07D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87400"/>
            <a:ext cx="4822825" cy="3616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DAC0613-BE02-423E-AB56-9EB3FCABBC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2013" y="4727575"/>
            <a:ext cx="502285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C0D20D3-2FA3-42DC-9EF9-33C7936078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5400" y="9450388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58102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6FBF202-AC27-4305-9E73-C2E9E6FA4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50388"/>
            <a:ext cx="289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581025">
              <a:defRPr sz="1000" i="1">
                <a:latin typeface="Times New Roman" panose="02020603050405020304" pitchFamily="18" charset="0"/>
              </a:defRPr>
            </a:lvl1pPr>
          </a:lstStyle>
          <a:p>
            <a:fld id="{59B0B9C8-6861-4174-ABAC-ECD70CD00BEE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58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58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758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defTabSz="758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758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9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188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34150" y="1473200"/>
            <a:ext cx="1847850" cy="4775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90600" y="1473200"/>
            <a:ext cx="5391150" cy="4775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004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69FA-AF81-47C9-B277-656C92E9F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1F8F7-E7E1-45A2-B4E7-9086C49FF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83094-E499-4824-8CCF-094D38B7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4E31-95C7-4BD8-A91A-975E9AFDD433}" type="datetimeFigureOut">
              <a:rPr lang="en-SE" smtClean="0"/>
              <a:t>11/24/2020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B678D-F24D-4942-AECE-B511EAC1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2C0E5-326C-4D91-A33D-0D067855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AD9D-BD89-418C-A855-0011ABB6CEC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1842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A64B-63AB-4AA5-B619-0931C9E0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B1884-4465-4823-AC83-FB4AC120C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76D3A-8FF9-4543-8E44-309A1113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4E31-95C7-4BD8-A91A-975E9AFDD433}" type="datetimeFigureOut">
              <a:rPr lang="en-SE" smtClean="0"/>
              <a:t>11/24/2020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F90AB-D2E3-4A47-B17E-671A2872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53B1A-49A7-42FE-A7CA-D076F1FE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AD9D-BD89-418C-A855-0011ABB6CEC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2908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6563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3932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19175" y="2692400"/>
            <a:ext cx="3605213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6788" y="2692400"/>
            <a:ext cx="3605212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1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618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093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09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508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9917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5B780B-E25E-41A5-AD89-CD867A77E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73200"/>
            <a:ext cx="73866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CAD8BF-33A8-4C48-8466-25950664B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2692400"/>
            <a:ext cx="7362825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D28E63FE-0F3D-4320-BE10-130427027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9E2F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584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0063" defTabSz="584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0125" defTabSz="584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00188" defTabSz="584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1838" defTabSz="584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59038" defTabSz="584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38" defTabSz="584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3438" defTabSz="584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0638" defTabSz="584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sv-SE" altLang="sv-SE" sz="2000">
                <a:latin typeface="TradeGothic" pitchFamily="2" charset="0"/>
              </a:rPr>
              <a:t>-</a:t>
            </a:r>
          </a:p>
        </p:txBody>
      </p:sp>
      <p:pic>
        <p:nvPicPr>
          <p:cNvPr id="1029" name="Picture 16" descr="ESO_Ekonomi_logo_RGB">
            <a:extLst>
              <a:ext uri="{FF2B5EF4-FFF2-40B4-BE49-F238E27FC236}">
                <a16:creationId xmlns:a16="http://schemas.microsoft.com/office/drawing/2014/main" id="{57F8D110-7933-47A3-8806-908A8604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2514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2896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2896"/>
          </a:solidFill>
          <a:latin typeface="TradeGothic" pitchFamily="2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2896"/>
          </a:solidFill>
          <a:latin typeface="TradeGothic" pitchFamily="2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2896"/>
          </a:solidFill>
          <a:latin typeface="TradeGothic" pitchFamily="2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2896"/>
          </a:solidFill>
          <a:latin typeface="TradeGothic" pitchFamily="2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2896"/>
          </a:solidFill>
          <a:latin typeface="TradeGothic" pitchFamily="2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2896"/>
          </a:solidFill>
          <a:latin typeface="TradeGothic" pitchFamily="2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2896"/>
          </a:solidFill>
          <a:latin typeface="TradeGothic" pitchFamily="2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2896"/>
          </a:solidFill>
          <a:latin typeface="TradeGothic" pitchFamily="2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TradeGothic Light" pitchFamily="2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adeGothic Light" pitchFamily="2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adeGothic Light" pitchFamily="2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radeGothic Light" pitchFamily="2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radeGothic Light" pitchFamily="2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radeGothic Light" pitchFamily="2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radeGothic Light" pitchFamily="2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radeGothic Light" pitchFamily="2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2972A-7186-4029-AF52-707E72FE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2E713-051A-4D6A-88FA-67DD9BF2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8EF57-E95D-4F0D-B428-798B8F33C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4E31-95C7-4BD8-A91A-975E9AFDD433}" type="datetimeFigureOut">
              <a:rPr lang="en-SE" smtClean="0"/>
              <a:t>11/24/2020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53008-C316-44A3-8B21-5B60716AB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0F10E-C90F-425F-800A-E96FD8034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AD9D-BD89-418C-A855-0011ABB6CEC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5913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7167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e/economy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ocent-teken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nd_powe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FD3850-3263-43A6-B631-1768FAC3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99457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DFEEE28-9698-46E5-BE1B-29311729A6B9}"/>
              </a:ext>
            </a:extLst>
          </p:cNvPr>
          <p:cNvSpPr txBox="1"/>
          <p:nvPr/>
        </p:nvSpPr>
        <p:spPr>
          <a:xfrm>
            <a:off x="5148064" y="242088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Behövs en ny reglering av elmarknaden?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4920EE2-E6A6-4146-84E5-1E91B9DBB30F}"/>
              </a:ext>
            </a:extLst>
          </p:cNvPr>
          <p:cNvSpPr txBox="1"/>
          <p:nvPr/>
        </p:nvSpPr>
        <p:spPr>
          <a:xfrm>
            <a:off x="5328084" y="44592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Lars Bergman</a:t>
            </a:r>
          </a:p>
          <a:p>
            <a:r>
              <a:rPr lang="sv-SE" dirty="0"/>
              <a:t>Bo Diczfalusy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7B25775-CB00-49D8-89E4-CF588C80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996" y="116632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ED5F-D989-40F1-AC76-724BFF4B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hindrar att vi får tillräckliga investeringar?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12CA-A0C5-424C-B72D-55553321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2780928"/>
            <a:ext cx="3797424" cy="3040856"/>
          </a:xfrm>
        </p:spPr>
        <p:txBody>
          <a:bodyPr/>
          <a:lstStyle/>
          <a:p>
            <a:r>
              <a:rPr lang="sv-SE" sz="2400" b="0" dirty="0"/>
              <a:t>Förväntad avkastning på investeringarna</a:t>
            </a:r>
          </a:p>
          <a:p>
            <a:r>
              <a:rPr lang="sv-SE" sz="2400" b="0" dirty="0"/>
              <a:t>Utdragna tillståndsprocesser</a:t>
            </a:r>
            <a:br>
              <a:rPr lang="sv-SE" sz="2400" b="0" dirty="0"/>
            </a:br>
            <a:endParaRPr lang="sv-SE" sz="2400" b="0" dirty="0"/>
          </a:p>
          <a:p>
            <a:r>
              <a:rPr lang="sv-SE" sz="2400" dirty="0"/>
              <a:t>Vårt fokus</a:t>
            </a:r>
            <a:r>
              <a:rPr lang="sv-SE" sz="2400" b="0" dirty="0"/>
              <a:t>: Nätägarnas incitament att investera i sina nät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6BE026-EC2B-40FD-98F3-9F39632C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780928"/>
            <a:ext cx="2966584" cy="33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A5AB-75D5-467D-B0A8-7B407F95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Elnäten och elnätsverksamheten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71AD-5973-4758-8DF3-2D4A02D83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3101"/>
            <a:ext cx="5023470" cy="3907631"/>
          </a:xfrm>
        </p:spPr>
        <p:txBody>
          <a:bodyPr>
            <a:normAutofit lnSpcReduction="10000"/>
          </a:bodyPr>
          <a:lstStyle/>
          <a:p>
            <a:r>
              <a:rPr lang="sv-SE" sz="1800" dirty="0"/>
              <a:t>Det svenska elnätet har tre nivåer</a:t>
            </a:r>
          </a:p>
          <a:p>
            <a:pPr lvl="1"/>
            <a:r>
              <a:rPr lang="sv-SE" sz="1800" dirty="0"/>
              <a:t>Transmissionsnätet</a:t>
            </a:r>
          </a:p>
          <a:p>
            <a:pPr lvl="1"/>
            <a:r>
              <a:rPr lang="sv-SE" sz="1800" dirty="0"/>
              <a:t>Regionnäten</a:t>
            </a:r>
          </a:p>
          <a:p>
            <a:pPr lvl="1"/>
            <a:r>
              <a:rPr lang="sv-SE" sz="1800" dirty="0"/>
              <a:t>Lokalnäten</a:t>
            </a:r>
          </a:p>
          <a:p>
            <a:r>
              <a:rPr lang="sv-SE" sz="1800" dirty="0"/>
              <a:t>Transmissionsnätet ägs och drivs av Svenska kraftnät</a:t>
            </a:r>
          </a:p>
          <a:p>
            <a:r>
              <a:rPr lang="sv-SE" sz="1800" dirty="0"/>
              <a:t>Tre företag, Vattenfall, EO.N. och </a:t>
            </a:r>
            <a:r>
              <a:rPr lang="sv-SE" sz="1800" dirty="0" err="1"/>
              <a:t>Ellevio</a:t>
            </a:r>
            <a:r>
              <a:rPr lang="sv-SE" sz="1800" dirty="0"/>
              <a:t>, äger och driver en dominerande andel av regionnäten.</a:t>
            </a:r>
          </a:p>
          <a:p>
            <a:r>
              <a:rPr lang="sv-SE" sz="1800" dirty="0"/>
              <a:t>Lokalnäten ägs och drivs av ca 170 kommunala eller privata företag eller föreningar.</a:t>
            </a:r>
          </a:p>
          <a:p>
            <a:r>
              <a:rPr lang="sv-SE" sz="1800" dirty="0"/>
              <a:t>Utöver svenska staten är svenska och utländska försäkringsbolag och pensionsstiftelser stora ägare av de svenska elnäten</a:t>
            </a:r>
          </a:p>
        </p:txBody>
      </p:sp>
      <p:pic>
        <p:nvPicPr>
          <p:cNvPr id="5" name="Bildobjekt 4" descr="En bild som visar utomhus, vatten, gräs, sjö&#10;&#10;Automatiskt genererad beskrivning">
            <a:extLst>
              <a:ext uri="{FF2B5EF4-FFF2-40B4-BE49-F238E27FC236}">
                <a16:creationId xmlns:a16="http://schemas.microsoft.com/office/drawing/2014/main" id="{3CE8486E-86F7-4C24-8497-813FC2A62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0738" y="1943101"/>
            <a:ext cx="3166966" cy="36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8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E020-82CF-4F3C-BD95-2F59DA7E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6712"/>
            <a:ext cx="7386638" cy="1080120"/>
          </a:xfrm>
        </p:spPr>
        <p:txBody>
          <a:bodyPr/>
          <a:lstStyle/>
          <a:p>
            <a:pPr algn="ctr"/>
            <a:br>
              <a:rPr lang="sv-SE" sz="3200" b="1" dirty="0"/>
            </a:br>
            <a:r>
              <a:rPr lang="sv-SE" sz="3200" b="1" dirty="0"/>
              <a:t>Avkastning och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38C2-3F26-4BEE-93BB-53E1342A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2492896"/>
            <a:ext cx="5544615" cy="4032448"/>
          </a:xfrm>
        </p:spPr>
        <p:txBody>
          <a:bodyPr/>
          <a:lstStyle/>
          <a:p>
            <a:r>
              <a:rPr lang="sv-SE" sz="2000" dirty="0"/>
              <a:t>Liksom för andra typer av investeringar spelar bedömningen av investeringarnas förväntade avkastning och risk stor roll</a:t>
            </a:r>
          </a:p>
          <a:p>
            <a:pPr lvl="1"/>
            <a:r>
              <a:rPr lang="sv-SE" sz="2000" dirty="0"/>
              <a:t>Om risken är hög måste den förväntade avkastningen också vara hög</a:t>
            </a:r>
          </a:p>
          <a:p>
            <a:r>
              <a:rPr lang="sv-SE" sz="2000" dirty="0"/>
              <a:t>Det finns två typer av finansiella risker vid elnätsinvesteringar:</a:t>
            </a:r>
          </a:p>
          <a:p>
            <a:pPr lvl="1"/>
            <a:r>
              <a:rPr lang="sv-SE" sz="2000" b="1" dirty="0"/>
              <a:t>Ränterisk</a:t>
            </a:r>
            <a:r>
              <a:rPr lang="sv-SE" sz="2000" dirty="0"/>
              <a:t>: Den tillåtna kalkylräntan bestäms bara för fyra år i sänder</a:t>
            </a:r>
          </a:p>
          <a:p>
            <a:pPr lvl="1"/>
            <a:r>
              <a:rPr lang="sv-SE" sz="2000" b="1" dirty="0"/>
              <a:t>Marknadsrisk</a:t>
            </a:r>
            <a:r>
              <a:rPr lang="sv-SE" sz="2000" dirty="0"/>
              <a:t> (kvantitetsrisk): Efterfrågan på elnätstjänster kan bli lägre än förväntat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A9DCE62E-F86D-44A3-92C9-781F9DA2F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6291" y="3068960"/>
            <a:ext cx="251977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52A8-4099-44E0-A7DF-2B951A30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Nätregleringen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0A1F-73FC-4CE5-AACC-ECA8C423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2311400"/>
            <a:ext cx="5184576" cy="4213944"/>
          </a:xfrm>
        </p:spPr>
        <p:txBody>
          <a:bodyPr/>
          <a:lstStyle/>
          <a:p>
            <a:r>
              <a:rPr lang="sv-SE" sz="2400" b="0" dirty="0"/>
              <a:t>Elnätsverksamhet är ett ”naturligt” monopol, och är föremål för reglering </a:t>
            </a:r>
            <a:r>
              <a:rPr lang="sv-SE" sz="2000" b="0" dirty="0"/>
              <a:t>(Energimarknadsinspektionen, </a:t>
            </a:r>
            <a:r>
              <a:rPr lang="sv-SE" sz="2000" b="0" dirty="0" err="1"/>
              <a:t>Ei</a:t>
            </a:r>
            <a:r>
              <a:rPr lang="sv-SE" sz="2000" b="0" dirty="0"/>
              <a:t>)</a:t>
            </a:r>
          </a:p>
          <a:p>
            <a:r>
              <a:rPr lang="sv-SE" sz="2400" b="0" dirty="0"/>
              <a:t>Regleringen är en förhandsreglering  med fyraåriga tillsynsperioder</a:t>
            </a:r>
          </a:p>
          <a:p>
            <a:r>
              <a:rPr lang="sv-SE" sz="2400" b="0" dirty="0"/>
              <a:t>Den centrala delen av regleringen är företagsvisa ”intäktstak” som bl.a. beror på en bestämd real kalkylränta på respektive företags ”kapitalbas”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F7BAFC1-1768-4179-B562-02F070FC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895" y="2636912"/>
            <a:ext cx="281756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8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1C9E-AEEC-4882-9CA3-0CD054CF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73200"/>
            <a:ext cx="8064896" cy="838200"/>
          </a:xfrm>
        </p:spPr>
        <p:txBody>
          <a:bodyPr/>
          <a:lstStyle/>
          <a:p>
            <a:r>
              <a:rPr lang="sv-SE" dirty="0"/>
              <a:t>Bestämning av kalkylräntan: .. och utfall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17F9B-80C3-4E5B-BEF1-7B75253E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2494373"/>
            <a:ext cx="5328592" cy="4104456"/>
          </a:xfrm>
        </p:spPr>
        <p:txBody>
          <a:bodyPr/>
          <a:lstStyle/>
          <a:p>
            <a:r>
              <a:rPr lang="sv-SE" sz="2000" dirty="0"/>
              <a:t>Företagen har hittills varit framgångsrika i den rättsliga prövningen:</a:t>
            </a:r>
          </a:p>
          <a:p>
            <a:pPr lvl="1"/>
            <a:r>
              <a:rPr lang="sv-SE" sz="2000" dirty="0"/>
              <a:t>För 2012-2015 beslutade </a:t>
            </a:r>
            <a:r>
              <a:rPr lang="sv-SE" sz="2000" dirty="0" err="1"/>
              <a:t>Ei</a:t>
            </a:r>
            <a:r>
              <a:rPr lang="sv-SE" sz="2000" dirty="0"/>
              <a:t> att räntan skulle vara 5,20 procent. Den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/>
              <a:t>blev 6,50 procent.</a:t>
            </a:r>
          </a:p>
          <a:p>
            <a:pPr lvl="1"/>
            <a:r>
              <a:rPr lang="sv-SE" sz="2000" dirty="0"/>
              <a:t>För 2016-2019 beslutade EI att räntan skulle vara 4,53 procent. Den blev 5,85 procent.</a:t>
            </a:r>
          </a:p>
          <a:p>
            <a:pPr lvl="1"/>
            <a:r>
              <a:rPr lang="sv-SE" sz="2000" dirty="0"/>
              <a:t>För 2020-2023 beslutade </a:t>
            </a:r>
            <a:r>
              <a:rPr lang="sv-SE" sz="2000" dirty="0" err="1"/>
              <a:t>Ei</a:t>
            </a:r>
            <a:r>
              <a:rPr lang="sv-SE" sz="2000" dirty="0"/>
              <a:t> att räntan ska vara 2,16%. Rättslig process pågår.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7D05A66-CBF3-4F30-A8E0-8D7BE139A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6471592" y="2924944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7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B104-FF26-42EE-8B8F-46A75DBE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 om hur regleringen fungerar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4530-E779-433C-8483-F0CD0CA37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311400"/>
            <a:ext cx="4560937" cy="3937000"/>
          </a:xfrm>
        </p:spPr>
        <p:txBody>
          <a:bodyPr/>
          <a:lstStyle/>
          <a:p>
            <a:r>
              <a:rPr lang="sv-SE" sz="2000" b="0" dirty="0" err="1"/>
              <a:t>Regleringsperioderna</a:t>
            </a:r>
            <a:r>
              <a:rPr lang="sv-SE" sz="2000" b="0" dirty="0"/>
              <a:t> upplevs som för korta och kalkylräntan som för låg</a:t>
            </a:r>
          </a:p>
          <a:p>
            <a:r>
              <a:rPr lang="sv-SE" sz="2000" b="0" dirty="0"/>
              <a:t>Nätföretagen har överklagat besluten </a:t>
            </a:r>
            <a:r>
              <a:rPr lang="sv-SE" sz="2000" b="0"/>
              <a:t>och i </a:t>
            </a:r>
            <a:r>
              <a:rPr lang="sv-SE" sz="2000" b="0" dirty="0"/>
              <a:t>huvudsak fått rätt</a:t>
            </a:r>
          </a:p>
          <a:p>
            <a:r>
              <a:rPr lang="sv-SE" sz="2000" b="0" dirty="0"/>
              <a:t>I praktiken har det hittills således varit elnätsföretagen snarare än </a:t>
            </a:r>
            <a:r>
              <a:rPr lang="sv-SE" sz="2000" b="0" dirty="0" err="1"/>
              <a:t>Ei</a:t>
            </a:r>
            <a:r>
              <a:rPr lang="sv-SE" sz="2000" b="0" dirty="0"/>
              <a:t> som bestämt kalkylräntan</a:t>
            </a:r>
          </a:p>
          <a:p>
            <a:r>
              <a:rPr lang="sv-SE" sz="2000" b="0" dirty="0"/>
              <a:t>Ett fundamentalt problem: Reglering av avkastningen i företag som är exponerade mot den internationella kapitalmarknaden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F829ED2-E656-4DBB-B21E-E0905799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636912"/>
            <a:ext cx="2943747" cy="30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9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9D14-DB68-43C6-A1A8-153875A6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50" dirty="0"/>
              <a:t>Behov av en ny modell</a:t>
            </a:r>
            <a:endParaRPr lang="sv-SE" sz="405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D4037-9ED1-490B-A113-6FE7BC2C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692400"/>
            <a:ext cx="4704953" cy="3556000"/>
          </a:xfrm>
        </p:spPr>
        <p:txBody>
          <a:bodyPr/>
          <a:lstStyle/>
          <a:p>
            <a:r>
              <a:rPr lang="sv-SE" sz="2000" b="0" dirty="0"/>
              <a:t>Nätinvesteringar har lång livslängd</a:t>
            </a:r>
          </a:p>
          <a:p>
            <a:r>
              <a:rPr lang="sv-SE" sz="2000" b="0" dirty="0"/>
              <a:t>Viktigt att slippa återkommande rättsliga tvister mellan </a:t>
            </a:r>
            <a:r>
              <a:rPr lang="sv-SE" sz="2000" b="0" dirty="0" err="1"/>
              <a:t>Ei</a:t>
            </a:r>
            <a:r>
              <a:rPr lang="sv-SE" sz="2000" b="0" dirty="0"/>
              <a:t> och elnätsföretagen</a:t>
            </a:r>
          </a:p>
          <a:p>
            <a:r>
              <a:rPr lang="sv-SE" sz="2000" b="0" dirty="0"/>
              <a:t>Vi har därför skisserat en alternativ modell som bygger på långsiktighet och förutsägbarhet</a:t>
            </a:r>
          </a:p>
          <a:p>
            <a:r>
              <a:rPr lang="sv-SE" sz="2000" b="0" dirty="0"/>
              <a:t>Vår hypotes är att en sådan modell leder till lägre risk och därmed lägre krav på avkastning vid investeringar i elnät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1FDC355-7CBC-416F-AA81-50129FE05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852936"/>
            <a:ext cx="2678236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4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E8EF-837F-4FF7-BD05-96F782BD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räkneexempel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7CD52-A07C-4333-B0E8-C0C0F52B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420888"/>
            <a:ext cx="7945313" cy="3827512"/>
          </a:xfrm>
        </p:spPr>
        <p:txBody>
          <a:bodyPr/>
          <a:lstStyle/>
          <a:p>
            <a:r>
              <a:rPr lang="sv-SE" dirty="0"/>
              <a:t>I praktiken skulle riktvärdet kunna bestämmas enligt följande:</a:t>
            </a:r>
            <a:endParaRPr lang="sv-SE" sz="2000" dirty="0"/>
          </a:p>
          <a:p>
            <a:pPr lvl="1"/>
            <a:r>
              <a:rPr lang="sv-SE" sz="2400" dirty="0"/>
              <a:t>Förväntad långsiktig real BNP-tillväxt:	2,0%</a:t>
            </a:r>
          </a:p>
          <a:p>
            <a:pPr lvl="1"/>
            <a:r>
              <a:rPr lang="sv-SE" sz="2400" dirty="0"/>
              <a:t>Riskpremie vid elnätsinvesteringar: 		1,5-2,5%</a:t>
            </a:r>
          </a:p>
          <a:p>
            <a:pPr lvl="1"/>
            <a:r>
              <a:rPr lang="sv-SE" sz="2400" dirty="0"/>
              <a:t>Riktvärde för den reala kalkylräntan: </a:t>
            </a:r>
            <a:r>
              <a:rPr lang="sv-SE" sz="2400"/>
              <a:t>	4,0%</a:t>
            </a:r>
            <a:endParaRPr lang="sv-SE" sz="2400" dirty="0"/>
          </a:p>
          <a:p>
            <a:pPr lvl="2"/>
            <a:r>
              <a:rPr lang="sv-SE" dirty="0"/>
              <a:t>Baserat på riskpremiens ”mittvärde” </a:t>
            </a:r>
          </a:p>
        </p:txBody>
      </p:sp>
    </p:spTree>
    <p:extLst>
      <p:ext uri="{BB962C8B-B14F-4D97-AF65-F5344CB8AC3E}">
        <p14:creationId xmlns:p14="http://schemas.microsoft.com/office/powerpoint/2010/main" val="1381251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2A17-FC5E-4541-B3F2-ABEC6955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50" dirty="0"/>
              <a:t>Några ord om e</a:t>
            </a:r>
            <a:r>
              <a:rPr lang="sv-SE" sz="4050" b="1" dirty="0"/>
              <a:t>lproduktionen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5F20-116E-4F9D-AA1E-F435184BC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311400"/>
            <a:ext cx="5064993" cy="3937000"/>
          </a:xfrm>
        </p:spPr>
        <p:txBody>
          <a:bodyPr/>
          <a:lstStyle/>
          <a:p>
            <a:r>
              <a:rPr lang="sv-SE" sz="2000" dirty="0"/>
              <a:t>En växande andel intermittent kraft kan hota leveranssäkerheten i elproduktionen</a:t>
            </a:r>
          </a:p>
          <a:p>
            <a:r>
              <a:rPr lang="sv-SE" sz="2000" dirty="0"/>
              <a:t>Förutom de åtgärder som systemoperatören vidtar finns det sannolikt ett behov av en marknad för effekt</a:t>
            </a:r>
          </a:p>
          <a:p>
            <a:r>
              <a:rPr lang="sv-SE" sz="2000" dirty="0"/>
              <a:t>Denna kan komma till stånd genom lagstiftning eller på marknadsaktörernas initiativ</a:t>
            </a:r>
          </a:p>
          <a:p>
            <a:r>
              <a:rPr lang="sv-SE" sz="2000" dirty="0"/>
              <a:t>Vi bedömer att detta är en fråga som marknadens aktörer kommer att lösa</a:t>
            </a:r>
          </a:p>
        </p:txBody>
      </p:sp>
      <p:pic>
        <p:nvPicPr>
          <p:cNvPr id="5" name="Picture 4" descr="A group of clouds in the sky at sunset&#10;&#10;Description automatically generated">
            <a:extLst>
              <a:ext uri="{FF2B5EF4-FFF2-40B4-BE49-F238E27FC236}">
                <a16:creationId xmlns:a16="http://schemas.microsoft.com/office/drawing/2014/main" id="{E27045D4-05E7-4EEF-A255-0E473D8DD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2200" y="2863044"/>
            <a:ext cx="250078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54CF-C53F-463F-BE1F-819910AC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01960"/>
            <a:ext cx="7386638" cy="838200"/>
          </a:xfrm>
        </p:spPr>
        <p:txBody>
          <a:bodyPr>
            <a:normAutofit/>
          </a:bodyPr>
          <a:lstStyle/>
          <a:p>
            <a:r>
              <a:rPr lang="sv-SE" sz="4050" b="1" dirty="0"/>
              <a:t>Sammanfattning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A704-07BB-468C-831C-0BAF505C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21" y="1972141"/>
            <a:ext cx="5184576" cy="3556000"/>
          </a:xfrm>
        </p:spPr>
        <p:txBody>
          <a:bodyPr/>
          <a:lstStyle/>
          <a:p>
            <a:r>
              <a:rPr lang="sv-SE" sz="2400" b="0" dirty="0"/>
              <a:t>Efterfrågan på elnätstjänster, på alla nivåer, kommer med hög sannolikhet att öka</a:t>
            </a:r>
          </a:p>
          <a:p>
            <a:r>
              <a:rPr lang="sv-SE" sz="2400" b="0" dirty="0"/>
              <a:t>Detta motiverar betydande investeringar i de svenska elnäten</a:t>
            </a:r>
          </a:p>
          <a:p>
            <a:r>
              <a:rPr lang="sv-SE" sz="2400" b="0" dirty="0"/>
              <a:t>En ny modell för elnätsregleringen kan stimulera investeringar i elnät</a:t>
            </a:r>
          </a:p>
          <a:p>
            <a:r>
              <a:rPr lang="sv-SE" sz="2400" b="0" dirty="0"/>
              <a:t>Vi tror inte det behövs några nya ”kapacitetsmekanismer” eller liknande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D3C93A5-7AC2-4689-BAB6-7A486526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600" y="2348880"/>
            <a:ext cx="3278683" cy="34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9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C141-45EF-49A9-82AB-2BA7731B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50" dirty="0"/>
              <a:t>En ny tid randas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36856-27D8-479F-A047-4B3319D3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692400"/>
            <a:ext cx="4344913" cy="3832944"/>
          </a:xfrm>
        </p:spPr>
        <p:txBody>
          <a:bodyPr>
            <a:normAutofit fontScale="40000" lnSpcReduction="20000"/>
          </a:bodyPr>
          <a:lstStyle/>
          <a:p>
            <a:r>
              <a:rPr lang="sv-SE" sz="6000" b="0" dirty="0"/>
              <a:t>Omfattande utbyggnad av vind- och solkraft </a:t>
            </a:r>
          </a:p>
          <a:p>
            <a:r>
              <a:rPr lang="sv-SE" sz="6000" b="0" dirty="0"/>
              <a:t>Avveckling av flera eller alla kärnkraftverk på sikt</a:t>
            </a:r>
          </a:p>
          <a:p>
            <a:r>
              <a:rPr lang="sv-SE" sz="6000" b="0" dirty="0"/>
              <a:t>En (troligen) ökande användning av el, särskilt i landets största städer, för delvis nya ändamål</a:t>
            </a:r>
          </a:p>
          <a:p>
            <a:r>
              <a:rPr lang="sv-SE" sz="6000" b="0" dirty="0"/>
              <a:t>En ny geografi för produktion och användning av el</a:t>
            </a:r>
          </a:p>
          <a:p>
            <a:endParaRPr lang="sv-SE" sz="3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560AAC1-47DB-4C45-A9D3-50C3C541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692400"/>
            <a:ext cx="2899048" cy="32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0A62-A318-44A0-976C-834BCA3E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50" dirty="0"/>
              <a:t>.... med nya förutsättningar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3F864-6E3E-4936-8199-5511F481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2420888"/>
            <a:ext cx="8064896" cy="3960440"/>
          </a:xfrm>
        </p:spPr>
        <p:txBody>
          <a:bodyPr>
            <a:normAutofit/>
          </a:bodyPr>
          <a:lstStyle/>
          <a:p>
            <a:pPr lvl="1"/>
            <a:r>
              <a:rPr lang="sv-SE" dirty="0"/>
              <a:t>Nyetablerade eller växande företag har nekats anslutning till elnätet</a:t>
            </a:r>
          </a:p>
          <a:p>
            <a:pPr lvl="1"/>
            <a:r>
              <a:rPr lang="sv-SE" dirty="0"/>
              <a:t>Nyligen var elpriset i </a:t>
            </a:r>
            <a:r>
              <a:rPr lang="sv-SE" dirty="0" err="1"/>
              <a:t>Elområde</a:t>
            </a:r>
            <a:r>
              <a:rPr lang="sv-SE" dirty="0"/>
              <a:t> 4 (”Malmö”) kring 2 kr per kWh, men bara kring 15 öre i </a:t>
            </a:r>
            <a:r>
              <a:rPr lang="sv-SE" dirty="0" err="1"/>
              <a:t>Elområde</a:t>
            </a:r>
            <a:r>
              <a:rPr lang="sv-SE" dirty="0"/>
              <a:t> 1 (”Luleå”)</a:t>
            </a:r>
          </a:p>
          <a:p>
            <a:r>
              <a:rPr lang="sv-SE" dirty="0"/>
              <a:t>Slutsatsen är att det finns en betydande risk för tidvis bristande tillgång på kapacitet i elnäten (men även i produktionen)</a:t>
            </a:r>
          </a:p>
        </p:txBody>
      </p:sp>
    </p:spTree>
    <p:extLst>
      <p:ext uri="{BB962C8B-B14F-4D97-AF65-F5344CB8AC3E}">
        <p14:creationId xmlns:p14="http://schemas.microsoft.com/office/powerpoint/2010/main" val="195826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0524-024B-4885-B28D-03D9098C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50" dirty="0"/>
              <a:t>Vår rapport: Syfte och fokus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684F1-1B54-490D-B499-50CB6106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692400"/>
            <a:ext cx="8136903" cy="355600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Elnätens (men också produktionens) kapacitet måste uppmärksammas mer, i energipolitiken och av elmarknadens aktörer</a:t>
            </a:r>
          </a:p>
          <a:p>
            <a:r>
              <a:rPr lang="sv-SE" dirty="0"/>
              <a:t>Syftet med vår rapport är att mot denna bakgrund är att</a:t>
            </a:r>
          </a:p>
          <a:p>
            <a:pPr lvl="1"/>
            <a:r>
              <a:rPr lang="sv-SE" dirty="0"/>
              <a:t>Analysera behovet av ett nytt regelverk, i form av lagar, förordningar och direktiv till statliga myndigheter, för elmarknaden</a:t>
            </a:r>
          </a:p>
          <a:p>
            <a:pPr lvl="1"/>
            <a:r>
              <a:rPr lang="sv-SE" dirty="0"/>
              <a:t>Föreslå förändringar i elmarknadens regelverk där vi bedömer att sådana är motiverade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93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6074-A565-43B6-AD23-6E16F060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Elanvändning per sektor </a:t>
            </a:r>
            <a:r>
              <a:rPr lang="sv-SE" sz="2800" dirty="0" err="1"/>
              <a:t>fr.o.m</a:t>
            </a:r>
            <a:r>
              <a:rPr lang="sv-SE" sz="2800" dirty="0"/>
              <a:t> 1970, TWh</a:t>
            </a:r>
            <a:endParaRPr lang="en-SE" sz="2800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ADACCC7-DE10-431B-9245-0D264F8E5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952" y="2311400"/>
            <a:ext cx="6910514" cy="3937000"/>
          </a:xfrm>
        </p:spPr>
      </p:pic>
    </p:spTree>
    <p:extLst>
      <p:ext uri="{BB962C8B-B14F-4D97-AF65-F5344CB8AC3E}">
        <p14:creationId xmlns:p14="http://schemas.microsoft.com/office/powerpoint/2010/main" val="147819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27CF-CC97-4531-BD3C-C3A9CF37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 vi ett trendbrott?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533B-497C-4F8D-BF55-A4EA8C2C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2692400"/>
            <a:ext cx="4560937" cy="3556000"/>
          </a:xfrm>
        </p:spPr>
        <p:txBody>
          <a:bodyPr/>
          <a:lstStyle/>
          <a:p>
            <a:r>
              <a:rPr lang="sv-SE" sz="2000" b="0" dirty="0"/>
              <a:t>Efterfrågan på elnätstjänster, på alla nivåer, kommer med hög sannolikhet att öka.</a:t>
            </a:r>
          </a:p>
          <a:p>
            <a:r>
              <a:rPr lang="sv-SE" sz="2000" b="0" dirty="0"/>
              <a:t>Detta beror på</a:t>
            </a:r>
          </a:p>
          <a:p>
            <a:pPr lvl="1"/>
            <a:r>
              <a:rPr lang="sv-SE" sz="2000" dirty="0"/>
              <a:t>Ökad elanvändning till följd av elektrifiering av transportsystemet och delar av industrin</a:t>
            </a:r>
          </a:p>
          <a:p>
            <a:pPr lvl="1"/>
            <a:r>
              <a:rPr lang="sv-SE" sz="2000" dirty="0"/>
              <a:t>Förändringar i elproduktionens och elkonsumtionens sammansättning och lokalisering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B13019-DC32-4965-A031-696BE50A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156176" y="2780928"/>
            <a:ext cx="228405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4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B1E5134-3FC7-4B99-AA3E-8610E8F4F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3825" y="1760644"/>
            <a:ext cx="2002831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S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v-SE" altLang="en-SE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Bildobjekt 15">
            <a:extLst>
              <a:ext uri="{FF2B5EF4-FFF2-40B4-BE49-F238E27FC236}">
                <a16:creationId xmlns:a16="http://schemas.microsoft.com/office/drawing/2014/main" id="{B8C0BB47-8145-486F-AB12-E5E22EEE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44" y="1131092"/>
            <a:ext cx="5610192" cy="539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9590571-1197-4F67-A545-A92CEAC69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3825" y="5584031"/>
            <a:ext cx="200283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E" sz="1350"/>
          </a:p>
        </p:txBody>
      </p:sp>
    </p:spTree>
    <p:extLst>
      <p:ext uri="{BB962C8B-B14F-4D97-AF65-F5344CB8AC3E}">
        <p14:creationId xmlns:p14="http://schemas.microsoft.com/office/powerpoint/2010/main" val="208143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BF57-9623-4962-9F0C-49BA1A73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1131094"/>
            <a:ext cx="8305800" cy="994172"/>
          </a:xfrm>
        </p:spPr>
        <p:txBody>
          <a:bodyPr/>
          <a:lstStyle/>
          <a:p>
            <a:r>
              <a:rPr lang="en-GB" dirty="0" err="1"/>
              <a:t>Elanvändningens</a:t>
            </a:r>
            <a:r>
              <a:rPr lang="en-GB" dirty="0"/>
              <a:t> </a:t>
            </a:r>
            <a:r>
              <a:rPr lang="en-GB" dirty="0" err="1"/>
              <a:t>utveckling</a:t>
            </a:r>
            <a:r>
              <a:rPr lang="en-GB" dirty="0"/>
              <a:t> </a:t>
            </a:r>
            <a:r>
              <a:rPr lang="en-GB" dirty="0" err="1"/>
              <a:t>enligt</a:t>
            </a:r>
            <a:r>
              <a:rPr lang="en-GB" dirty="0"/>
              <a:t> NEPP-</a:t>
            </a:r>
            <a:r>
              <a:rPr lang="en-GB" dirty="0" err="1"/>
              <a:t>studie</a:t>
            </a:r>
            <a:endParaRPr lang="en-SE" dirty="0"/>
          </a:p>
        </p:txBody>
      </p:sp>
      <p:pic>
        <p:nvPicPr>
          <p:cNvPr id="4" name="Bildobjekt 17">
            <a:extLst>
              <a:ext uri="{FF2B5EF4-FFF2-40B4-BE49-F238E27FC236}">
                <a16:creationId xmlns:a16="http://schemas.microsoft.com/office/drawing/2014/main" id="{DF86E994-96B9-4EB9-A914-C898F624CA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2183131"/>
            <a:ext cx="8305800" cy="38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6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B91B-5C4F-46CB-8DD2-6A86EE08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24744"/>
            <a:ext cx="7837686" cy="1186656"/>
          </a:xfrm>
        </p:spPr>
        <p:txBody>
          <a:bodyPr/>
          <a:lstStyle/>
          <a:p>
            <a:pPr algn="ctr"/>
            <a:r>
              <a:rPr lang="sv-SE" dirty="0"/>
              <a:t>Ökad e</a:t>
            </a:r>
            <a:r>
              <a:rPr lang="sv-SE" b="1" dirty="0"/>
              <a:t>fterfrågan på elnätstjänster = Behov av investeringar i elnäten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F29D-067C-430F-8602-85728361E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636912"/>
            <a:ext cx="4381302" cy="3611488"/>
          </a:xfrm>
        </p:spPr>
        <p:txBody>
          <a:bodyPr/>
          <a:lstStyle/>
          <a:p>
            <a:r>
              <a:rPr lang="sv-SE" sz="2400" b="0" dirty="0"/>
              <a:t>Ökad efterfrågan och brist på kapacitet i elnäten innebär att det krävs stora investeringar i elnäten</a:t>
            </a:r>
          </a:p>
          <a:p>
            <a:r>
              <a:rPr lang="sv-SE" sz="2400" b="0" dirty="0"/>
              <a:t>På grund av den långa ledtiden vid nätinvesteringar kan vissa investeringar behöva göras ”på spekulation”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96D312-7E4C-4BFA-A1F1-16EB9F3F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780928"/>
            <a:ext cx="303046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580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33CC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ADE2"/>
      </a:accent5>
      <a:accent6>
        <a:srgbClr val="E7B900"/>
      </a:accent6>
      <a:hlink>
        <a:srgbClr val="CC0000"/>
      </a:hlink>
      <a:folHlink>
        <a:srgbClr val="009966"/>
      </a:folHlink>
    </a:clrScheme>
    <a:fontScheme name="Standardformgivning">
      <a:majorFont>
        <a:latin typeface="TradeGothic"/>
        <a:ea typeface=""/>
        <a:cs typeface=""/>
      </a:majorFont>
      <a:minorFont>
        <a:latin typeface="Trade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Gothic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Gothic" pitchFamily="2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33CC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E2"/>
        </a:accent5>
        <a:accent6>
          <a:srgbClr val="E7B900"/>
        </a:accent6>
        <a:hlink>
          <a:srgbClr val="CC0000"/>
        </a:hlink>
        <a:folHlink>
          <a:srgbClr val="00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00FF"/>
        </a:accent1>
        <a:accent2>
          <a:srgbClr val="00CCFF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00B9E7"/>
        </a:accent6>
        <a:hlink>
          <a:srgbClr val="FFCC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FFFF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07acfae-4dfa-4949-99a8-259efd31a6ae" ContentTypeId="0x010100BBA312BF02777149882D207184EC35C002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25d36-bb37-4650-91b9-0c96159295ba"/>
    <DirtyMigration xmlns="4e9c2f0c-7bf8-49af-8356-cbf363fc78a7">false</DirtyMigration>
    <k46d94c0acf84ab9a79866a9d8b1905f xmlns="cc625d36-bb37-4650-91b9-0c96159295ba">
      <Terms xmlns="http://schemas.microsoft.com/office/infopath/2007/PartnerControls"/>
    </k46d94c0acf84ab9a79866a9d8b1905f>
    <_dlc_DocId xmlns="4e299e88-e5ca-4819-b20c-73fa08639097">QH4UE6JDVAW5-732625360-2538</_dlc_DocId>
    <_dlc_DocIdUrl xmlns="4e299e88-e5ca-4819-b20c-73fa08639097">
      <Url>https://dhs.sp.regeringskansliet.se/kom/fi_2007_03/_layouts/15/DocIdRedir.aspx?ID=QH4UE6JDVAW5-732625360-2538</Url>
      <Description>QH4UE6JDVAW5-732625360-2538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LongProperties xmlns="http://schemas.microsoft.com/office/2006/metadata/longProperties"/>
</file>

<file path=customXml/item6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RK PowerPoint" ma:contentTypeID="0x010100BBA312BF02777149882D207184EC35C002003B6ECE288071B04F971E5AB18BB4FC31" ma:contentTypeVersion="23" ma:contentTypeDescription="Skapa ny presentation" ma:contentTypeScope="" ma:versionID="afce471f05ca9a0873f9f8066493b6c8">
  <xsd:schema xmlns:xsd="http://www.w3.org/2001/XMLSchema" xmlns:xs="http://www.w3.org/2001/XMLSchema" xmlns:p="http://schemas.microsoft.com/office/2006/metadata/properties" xmlns:ns3="4e9c2f0c-7bf8-49af-8356-cbf363fc78a7" xmlns:ns4="cc625d36-bb37-4650-91b9-0c96159295ba" xmlns:ns5="4e299e88-e5ca-4819-b20c-73fa08639097" targetNamespace="http://schemas.microsoft.com/office/2006/metadata/properties" ma:root="true" ma:fieldsID="44e59b5c5b9317442475f6d290f1a839" ns3:_="" ns4:_="" ns5:_="">
    <xsd:import namespace="4e9c2f0c-7bf8-49af-8356-cbf363fc78a7"/>
    <xsd:import namespace="cc625d36-bb37-4650-91b9-0c96159295ba"/>
    <xsd:import namespace="4e299e88-e5ca-4819-b20c-73fa08639097"/>
    <xsd:element name="properties">
      <xsd:complexType>
        <xsd:sequence>
          <xsd:element name="documentManagement">
            <xsd:complexType>
              <xsd:all>
                <xsd:element ref="ns3:DirtyMigration" minOccurs="0"/>
                <xsd:element ref="ns4:TaxCatchAllLabel" minOccurs="0"/>
                <xsd:element ref="ns4:k46d94c0acf84ab9a79866a9d8b1905f" minOccurs="0"/>
                <xsd:element ref="ns4:TaxCatchAll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c2f0c-7bf8-49af-8356-cbf363fc78a7" elementFormDefault="qualified">
    <xsd:import namespace="http://schemas.microsoft.com/office/2006/documentManagement/types"/>
    <xsd:import namespace="http://schemas.microsoft.com/office/infopath/2007/PartnerControls"/>
    <xsd:element name="DirtyMigration" ma:index="3" nillable="true" ma:displayName="Migrerad inte uppdaterad" ma:default="0" ma:internalName="DirtyMigr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5d36-bb37-4650-91b9-0c96159295ba" elementFormDefault="qualified">
    <xsd:import namespace="http://schemas.microsoft.com/office/2006/documentManagement/types"/>
    <xsd:import namespace="http://schemas.microsoft.com/office/infopath/2007/PartnerControls"/>
    <xsd:element name="TaxCatchAllLabel" ma:index="4" nillable="true" ma:displayName="Taxonomy Catch All Column1" ma:description="" ma:hidden="true" ma:list="{73d8ae25-4dc1-411b-8940-1b762ded353d}" ma:internalName="TaxCatchAllLabel" ma:readOnly="true" ma:showField="CatchAllDataLabel" ma:web="bc120e58-bf03-48ca-9d09-05f32815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6d94c0acf84ab9a79866a9d8b1905f" ma:index="9" nillable="true" ma:taxonomy="true" ma:internalName="k46d94c0acf84ab9a79866a9d8b1905f" ma:taxonomyFieldName="Organisation" ma:displayName="Organisatorisk enhet" ma:default="" ma:fieldId="{446d94c0-acf8-4ab9-a798-66a9d8b1905f}" ma:sspId="d07acfae-4dfa-4949-99a8-259efd31a6ae" ma:termSetId="8c1436be-a8c9-4c8f-93bb-07dc2d5595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73d8ae25-4dc1-411b-8940-1b762ded353d}" ma:internalName="TaxCatchAll" ma:showField="CatchAllData" ma:web="bc120e58-bf03-48ca-9d09-05f32815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99e88-e5ca-4819-b20c-73fa08639097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4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F47A58-A980-44E4-9FAE-AFA15F27F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2E3D80-9C1E-4425-B49D-9321AAD403D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DD5DC16-DDF7-4A58-ABDF-7801DE896F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c625d36-bb37-4650-91b9-0c96159295ba"/>
    <ds:schemaRef ds:uri="4e299e88-e5ca-4819-b20c-73fa08639097"/>
    <ds:schemaRef ds:uri="4e9c2f0c-7bf8-49af-8356-cbf363fc78a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BDDB713-240D-4FE5-A9CF-1901FD75F941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E25969B-783A-446B-855E-22F4957667B7}">
  <ds:schemaRefs>
    <ds:schemaRef ds:uri="http://schemas.microsoft.com/office/2006/metadata/longProperties"/>
  </ds:schemaRefs>
</ds:datastoreItem>
</file>

<file path=customXml/itemProps6.xml><?xml version="1.0" encoding="utf-8"?>
<ds:datastoreItem xmlns:ds="http://schemas.openxmlformats.org/officeDocument/2006/customXml" ds:itemID="{D39B1EE3-4D79-44E9-A2D8-7E75D787AE94}">
  <ds:schemaRefs>
    <ds:schemaRef ds:uri="http://schemas.microsoft.com/office/2006/metadata/customXsn"/>
  </ds:schemaRefs>
</ds:datastoreItem>
</file>

<file path=customXml/itemProps7.xml><?xml version="1.0" encoding="utf-8"?>
<ds:datastoreItem xmlns:ds="http://schemas.openxmlformats.org/officeDocument/2006/customXml" ds:itemID="{9EAEC9E1-F388-4E1A-A21D-8F72B6AC0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c2f0c-7bf8-49af-8356-cbf363fc78a7"/>
    <ds:schemaRef ds:uri="cc625d36-bb37-4650-91b9-0c96159295ba"/>
    <ds:schemaRef ds:uri="4e299e88-e5ca-4819-b20c-73fa08639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812</Words>
  <Application>Microsoft Office PowerPoint</Application>
  <PresentationFormat>Bildspel på skärmen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TradeGothic</vt:lpstr>
      <vt:lpstr>TradeGothic Light</vt:lpstr>
      <vt:lpstr>Standardformgivning</vt:lpstr>
      <vt:lpstr>Office Theme</vt:lpstr>
      <vt:lpstr>PowerPoint-presentation</vt:lpstr>
      <vt:lpstr>En ny tid randas …</vt:lpstr>
      <vt:lpstr>.... med nya förutsättningar</vt:lpstr>
      <vt:lpstr>Vår rapport: Syfte och fokus</vt:lpstr>
      <vt:lpstr>Elanvändning per sektor fr.o.m 1970, TWh</vt:lpstr>
      <vt:lpstr>Ser vi ett trendbrott?</vt:lpstr>
      <vt:lpstr>PowerPoint-presentation</vt:lpstr>
      <vt:lpstr>Elanvändningens utveckling enligt NEPP-studie</vt:lpstr>
      <vt:lpstr>Ökad efterfrågan på elnätstjänster = Behov av investeringar i elnäten</vt:lpstr>
      <vt:lpstr>Vad hindrar att vi får tillräckliga investeringar?</vt:lpstr>
      <vt:lpstr>Elnäten och elnätsverksamheten</vt:lpstr>
      <vt:lpstr> Avkastning och risk</vt:lpstr>
      <vt:lpstr>Nätregleringen</vt:lpstr>
      <vt:lpstr>Bestämning av kalkylräntan: .. och utfall</vt:lpstr>
      <vt:lpstr>Slutsats om hur regleringen fungerar</vt:lpstr>
      <vt:lpstr>Behov av en ny modell</vt:lpstr>
      <vt:lpstr>Ett räkneexempel</vt:lpstr>
      <vt:lpstr>Några ord om elproduktionen</vt:lpstr>
      <vt:lpstr>Sammanfattning</vt:lpstr>
    </vt:vector>
  </TitlesOfParts>
  <Company>Regeringskansliet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</dc:title>
  <dc:creator>Charrlotte Korfitsen</dc:creator>
  <cp:lastModifiedBy>Inger Norberg</cp:lastModifiedBy>
  <cp:revision>247</cp:revision>
  <cp:lastPrinted>1999-06-29T12:53:15Z</cp:lastPrinted>
  <dcterms:created xsi:type="dcterms:W3CDTF">1997-12-16T20:59:46Z</dcterms:created>
  <dcterms:modified xsi:type="dcterms:W3CDTF">2020-11-24T09:56:44Z</dcterms:modified>
  <cp:category>Utredning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ID">
    <vt:lpwstr>6;637;0;0</vt:lpwstr>
  </property>
  <property fmtid="{D5CDD505-2E9C-101B-9397-08002B2CF9AE}" pid="3" name="SprakID">
    <vt:i4>0</vt:i4>
  </property>
  <property fmtid="{D5CDD505-2E9C-101B-9397-08002B2CF9AE}" pid="4" name="DokID">
    <vt:i4>88</vt:i4>
  </property>
  <property fmtid="{D5CDD505-2E9C-101B-9397-08002B2CF9AE}" pid="5" name="Nyckelord">
    <vt:lpwstr/>
  </property>
  <property fmtid="{D5CDD505-2E9C-101B-9397-08002B2CF9AE}" pid="6" name="Diarienummer">
    <vt:lpwstr/>
  </property>
  <property fmtid="{D5CDD505-2E9C-101B-9397-08002B2CF9AE}" pid="7" name="c9cd366cc722410295b9eacffbd73909">
    <vt:lpwstr/>
  </property>
  <property fmtid="{D5CDD505-2E9C-101B-9397-08002B2CF9AE}" pid="8" name="Sekretess">
    <vt:lpwstr/>
  </property>
  <property fmtid="{D5CDD505-2E9C-101B-9397-08002B2CF9AE}" pid="9" name="Aktivitetskategori">
    <vt:lpwstr/>
  </property>
  <property fmtid="{D5CDD505-2E9C-101B-9397-08002B2CF9AE}" pid="10" name="Departementsenhet">
    <vt:lpwstr/>
  </property>
  <property fmtid="{D5CDD505-2E9C-101B-9397-08002B2CF9AE}" pid="11" name="ContentTypeId">
    <vt:lpwstr>0x010100BBA312BF02777149882D207184EC35C002003B6ECE288071B04F971E5AB18BB4FC31</vt:lpwstr>
  </property>
  <property fmtid="{D5CDD505-2E9C-101B-9397-08002B2CF9AE}" pid="12" name="_dlc_DocId">
    <vt:lpwstr>QH4UE6JDVAW5-732625360-2538</vt:lpwstr>
  </property>
  <property fmtid="{D5CDD505-2E9C-101B-9397-08002B2CF9AE}" pid="13" name="_dlc_DocIdItemGuid">
    <vt:lpwstr>dea9d000-55f2-42ec-8bf7-4ae5743a0cb1</vt:lpwstr>
  </property>
  <property fmtid="{D5CDD505-2E9C-101B-9397-08002B2CF9AE}" pid="14" name="_dlc_DocIdUrl">
    <vt:lpwstr>https://dhs.sp.regeringskansliet.se/dep/fi/es/_layouts/15/DocIdRedir.aspx?ID=QH4UE6JDVAW5-732625360-2538, QH4UE6JDVAW5-732625360-2538</vt:lpwstr>
  </property>
  <property fmtid="{D5CDD505-2E9C-101B-9397-08002B2CF9AE}" pid="15" name="display_urn:schemas-microsoft-com:office:office#Editor">
    <vt:lpwstr>Charlotte Nömmera</vt:lpwstr>
  </property>
  <property fmtid="{D5CDD505-2E9C-101B-9397-08002B2CF9AE}" pid="16" name="Order">
    <vt:r8>163800</vt:r8>
  </property>
  <property fmtid="{D5CDD505-2E9C-101B-9397-08002B2CF9AE}" pid="17" name="TaxKeyword">
    <vt:lpwstr/>
  </property>
  <property fmtid="{D5CDD505-2E9C-101B-9397-08002B2CF9AE}" pid="18" name="display_urn:schemas-microsoft-com:office:office#Author">
    <vt:lpwstr>Charlotte Nömmera</vt:lpwstr>
  </property>
  <property fmtid="{D5CDD505-2E9C-101B-9397-08002B2CF9AE}" pid="19" name="TaxKeywordTaxHTField">
    <vt:lpwstr/>
  </property>
  <property fmtid="{D5CDD505-2E9C-101B-9397-08002B2CF9AE}" pid="20" name="Organisation">
    <vt:lpwstr/>
  </property>
  <property fmtid="{D5CDD505-2E9C-101B-9397-08002B2CF9AE}" pid="21" name="ActivityCategory">
    <vt:lpwstr/>
  </property>
</Properties>
</file>